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36004500" cy="51206400"/>
  <p:notesSz cx="6858000" cy="9144000"/>
  <p:defaultTextStyle>
    <a:defPPr>
      <a:defRPr lang="es-ES"/>
    </a:defPPr>
    <a:lvl1pPr marL="0" algn="l" defTabSz="4983480" rtl="0" eaLnBrk="1" latinLnBrk="0" hangingPunct="1">
      <a:defRPr sz="9800" kern="1200">
        <a:solidFill>
          <a:schemeClr val="tx1"/>
        </a:solidFill>
        <a:latin typeface="+mn-lt"/>
        <a:ea typeface="+mn-ea"/>
        <a:cs typeface="+mn-cs"/>
      </a:defRPr>
    </a:lvl1pPr>
    <a:lvl2pPr marL="2491740" algn="l" defTabSz="4983480" rtl="0" eaLnBrk="1" latinLnBrk="0" hangingPunct="1">
      <a:defRPr sz="9800" kern="1200">
        <a:solidFill>
          <a:schemeClr val="tx1"/>
        </a:solidFill>
        <a:latin typeface="+mn-lt"/>
        <a:ea typeface="+mn-ea"/>
        <a:cs typeface="+mn-cs"/>
      </a:defRPr>
    </a:lvl2pPr>
    <a:lvl3pPr marL="4983480" algn="l" defTabSz="4983480" rtl="0" eaLnBrk="1" latinLnBrk="0" hangingPunct="1">
      <a:defRPr sz="9800" kern="1200">
        <a:solidFill>
          <a:schemeClr val="tx1"/>
        </a:solidFill>
        <a:latin typeface="+mn-lt"/>
        <a:ea typeface="+mn-ea"/>
        <a:cs typeface="+mn-cs"/>
      </a:defRPr>
    </a:lvl3pPr>
    <a:lvl4pPr marL="7475220" algn="l" defTabSz="4983480" rtl="0" eaLnBrk="1" latinLnBrk="0" hangingPunct="1">
      <a:defRPr sz="9800" kern="1200">
        <a:solidFill>
          <a:schemeClr val="tx1"/>
        </a:solidFill>
        <a:latin typeface="+mn-lt"/>
        <a:ea typeface="+mn-ea"/>
        <a:cs typeface="+mn-cs"/>
      </a:defRPr>
    </a:lvl4pPr>
    <a:lvl5pPr marL="9966960" algn="l" defTabSz="4983480" rtl="0" eaLnBrk="1" latinLnBrk="0" hangingPunct="1">
      <a:defRPr sz="9800" kern="1200">
        <a:solidFill>
          <a:schemeClr val="tx1"/>
        </a:solidFill>
        <a:latin typeface="+mn-lt"/>
        <a:ea typeface="+mn-ea"/>
        <a:cs typeface="+mn-cs"/>
      </a:defRPr>
    </a:lvl5pPr>
    <a:lvl6pPr marL="12458700" algn="l" defTabSz="4983480" rtl="0" eaLnBrk="1" latinLnBrk="0" hangingPunct="1">
      <a:defRPr sz="9800" kern="1200">
        <a:solidFill>
          <a:schemeClr val="tx1"/>
        </a:solidFill>
        <a:latin typeface="+mn-lt"/>
        <a:ea typeface="+mn-ea"/>
        <a:cs typeface="+mn-cs"/>
      </a:defRPr>
    </a:lvl6pPr>
    <a:lvl7pPr marL="14950440" algn="l" defTabSz="4983480" rtl="0" eaLnBrk="1" latinLnBrk="0" hangingPunct="1">
      <a:defRPr sz="9800" kern="1200">
        <a:solidFill>
          <a:schemeClr val="tx1"/>
        </a:solidFill>
        <a:latin typeface="+mn-lt"/>
        <a:ea typeface="+mn-ea"/>
        <a:cs typeface="+mn-cs"/>
      </a:defRPr>
    </a:lvl7pPr>
    <a:lvl8pPr marL="17442180" algn="l" defTabSz="4983480" rtl="0" eaLnBrk="1" latinLnBrk="0" hangingPunct="1">
      <a:defRPr sz="9800" kern="1200">
        <a:solidFill>
          <a:schemeClr val="tx1"/>
        </a:solidFill>
        <a:latin typeface="+mn-lt"/>
        <a:ea typeface="+mn-ea"/>
        <a:cs typeface="+mn-cs"/>
      </a:defRPr>
    </a:lvl8pPr>
    <a:lvl9pPr marL="19933920" algn="l" defTabSz="4983480" rtl="0" eaLnBrk="1" latinLnBrk="0" hangingPunct="1">
      <a:defRPr sz="9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23" d="100"/>
          <a:sy n="23" d="100"/>
        </p:scale>
        <p:origin x="-72" y="2094"/>
      </p:cViewPr>
      <p:guideLst>
        <p:guide orient="horz" pos="16128"/>
        <p:guide pos="1134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2700338" y="15907177"/>
            <a:ext cx="30603825" cy="10976187"/>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5400675" y="29016960"/>
            <a:ext cx="25203150" cy="13086080"/>
          </a:xfrm>
        </p:spPr>
        <p:txBody>
          <a:bodyPr/>
          <a:lstStyle>
            <a:lvl1pPr marL="0" indent="0" algn="ctr">
              <a:buNone/>
              <a:defRPr>
                <a:solidFill>
                  <a:schemeClr val="tx1">
                    <a:tint val="75000"/>
                  </a:schemeClr>
                </a:solidFill>
              </a:defRPr>
            </a:lvl1pPr>
            <a:lvl2pPr marL="2491740" indent="0" algn="ctr">
              <a:buNone/>
              <a:defRPr>
                <a:solidFill>
                  <a:schemeClr val="tx1">
                    <a:tint val="75000"/>
                  </a:schemeClr>
                </a:solidFill>
              </a:defRPr>
            </a:lvl2pPr>
            <a:lvl3pPr marL="4983480" indent="0" algn="ctr">
              <a:buNone/>
              <a:defRPr>
                <a:solidFill>
                  <a:schemeClr val="tx1">
                    <a:tint val="75000"/>
                  </a:schemeClr>
                </a:solidFill>
              </a:defRPr>
            </a:lvl3pPr>
            <a:lvl4pPr marL="7475220" indent="0" algn="ctr">
              <a:buNone/>
              <a:defRPr>
                <a:solidFill>
                  <a:schemeClr val="tx1">
                    <a:tint val="75000"/>
                  </a:schemeClr>
                </a:solidFill>
              </a:defRPr>
            </a:lvl4pPr>
            <a:lvl5pPr marL="9966960" indent="0" algn="ctr">
              <a:buNone/>
              <a:defRPr>
                <a:solidFill>
                  <a:schemeClr val="tx1">
                    <a:tint val="75000"/>
                  </a:schemeClr>
                </a:solidFill>
              </a:defRPr>
            </a:lvl5pPr>
            <a:lvl6pPr marL="12458700" indent="0" algn="ctr">
              <a:buNone/>
              <a:defRPr>
                <a:solidFill>
                  <a:schemeClr val="tx1">
                    <a:tint val="75000"/>
                  </a:schemeClr>
                </a:solidFill>
              </a:defRPr>
            </a:lvl6pPr>
            <a:lvl7pPr marL="14950440" indent="0" algn="ctr">
              <a:buNone/>
              <a:defRPr>
                <a:solidFill>
                  <a:schemeClr val="tx1">
                    <a:tint val="75000"/>
                  </a:schemeClr>
                </a:solidFill>
              </a:defRPr>
            </a:lvl7pPr>
            <a:lvl8pPr marL="17442180" indent="0" algn="ctr">
              <a:buNone/>
              <a:defRPr>
                <a:solidFill>
                  <a:schemeClr val="tx1">
                    <a:tint val="75000"/>
                  </a:schemeClr>
                </a:solidFill>
              </a:defRPr>
            </a:lvl8pPr>
            <a:lvl9pPr marL="1993392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7A847CFC-816F-41D0-AAC0-9BF4FEBC753E}" type="datetimeFigureOut">
              <a:rPr lang="es-ES" smtClean="0"/>
              <a:pPr/>
              <a:t>06/10/2014</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7A847CFC-816F-41D0-AAC0-9BF4FEBC753E}" type="datetimeFigureOut">
              <a:rPr lang="es-ES" smtClean="0"/>
              <a:pPr/>
              <a:t>06/10/2014</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26103262" y="2050634"/>
            <a:ext cx="8101013" cy="43691387"/>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1800225" y="2050634"/>
            <a:ext cx="23702963" cy="43691387"/>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7A847CFC-816F-41D0-AAC0-9BF4FEBC753E}" type="datetimeFigureOut">
              <a:rPr lang="es-ES" smtClean="0"/>
              <a:pPr/>
              <a:t>06/10/2014</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7A847CFC-816F-41D0-AAC0-9BF4FEBC753E}" type="datetimeFigureOut">
              <a:rPr lang="es-ES" smtClean="0"/>
              <a:pPr/>
              <a:t>06/10/2014</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2844107" y="32904857"/>
            <a:ext cx="30603825" cy="10170160"/>
          </a:xfrm>
        </p:spPr>
        <p:txBody>
          <a:bodyPr anchor="t"/>
          <a:lstStyle>
            <a:lvl1pPr algn="l">
              <a:defRPr sz="218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2844107" y="21703461"/>
            <a:ext cx="30603825" cy="11201396"/>
          </a:xfrm>
        </p:spPr>
        <p:txBody>
          <a:bodyPr anchor="b"/>
          <a:lstStyle>
            <a:lvl1pPr marL="0" indent="0">
              <a:buNone/>
              <a:defRPr sz="10900">
                <a:solidFill>
                  <a:schemeClr val="tx1">
                    <a:tint val="75000"/>
                  </a:schemeClr>
                </a:solidFill>
              </a:defRPr>
            </a:lvl1pPr>
            <a:lvl2pPr marL="2491740" indent="0">
              <a:buNone/>
              <a:defRPr sz="9800">
                <a:solidFill>
                  <a:schemeClr val="tx1">
                    <a:tint val="75000"/>
                  </a:schemeClr>
                </a:solidFill>
              </a:defRPr>
            </a:lvl2pPr>
            <a:lvl3pPr marL="4983480" indent="0">
              <a:buNone/>
              <a:defRPr sz="8700">
                <a:solidFill>
                  <a:schemeClr val="tx1">
                    <a:tint val="75000"/>
                  </a:schemeClr>
                </a:solidFill>
              </a:defRPr>
            </a:lvl3pPr>
            <a:lvl4pPr marL="7475220" indent="0">
              <a:buNone/>
              <a:defRPr sz="7600">
                <a:solidFill>
                  <a:schemeClr val="tx1">
                    <a:tint val="75000"/>
                  </a:schemeClr>
                </a:solidFill>
              </a:defRPr>
            </a:lvl4pPr>
            <a:lvl5pPr marL="9966960" indent="0">
              <a:buNone/>
              <a:defRPr sz="7600">
                <a:solidFill>
                  <a:schemeClr val="tx1">
                    <a:tint val="75000"/>
                  </a:schemeClr>
                </a:solidFill>
              </a:defRPr>
            </a:lvl5pPr>
            <a:lvl6pPr marL="12458700" indent="0">
              <a:buNone/>
              <a:defRPr sz="7600">
                <a:solidFill>
                  <a:schemeClr val="tx1">
                    <a:tint val="75000"/>
                  </a:schemeClr>
                </a:solidFill>
              </a:defRPr>
            </a:lvl6pPr>
            <a:lvl7pPr marL="14950440" indent="0">
              <a:buNone/>
              <a:defRPr sz="7600">
                <a:solidFill>
                  <a:schemeClr val="tx1">
                    <a:tint val="75000"/>
                  </a:schemeClr>
                </a:solidFill>
              </a:defRPr>
            </a:lvl7pPr>
            <a:lvl8pPr marL="17442180" indent="0">
              <a:buNone/>
              <a:defRPr sz="7600">
                <a:solidFill>
                  <a:schemeClr val="tx1">
                    <a:tint val="75000"/>
                  </a:schemeClr>
                </a:solidFill>
              </a:defRPr>
            </a:lvl8pPr>
            <a:lvl9pPr marL="19933920" indent="0">
              <a:buNone/>
              <a:defRPr sz="76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7A847CFC-816F-41D0-AAC0-9BF4FEBC753E}" type="datetimeFigureOut">
              <a:rPr lang="es-ES" smtClean="0"/>
              <a:pPr/>
              <a:t>06/10/2014</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1800225" y="11948164"/>
            <a:ext cx="15901988" cy="33793857"/>
          </a:xfrm>
        </p:spPr>
        <p:txBody>
          <a:bodyPr/>
          <a:lstStyle>
            <a:lvl1pPr>
              <a:defRPr sz="15300"/>
            </a:lvl1pPr>
            <a:lvl2pPr>
              <a:defRPr sz="13100"/>
            </a:lvl2pPr>
            <a:lvl3pPr>
              <a:defRPr sz="10900"/>
            </a:lvl3pPr>
            <a:lvl4pPr>
              <a:defRPr sz="9800"/>
            </a:lvl4pPr>
            <a:lvl5pPr>
              <a:defRPr sz="9800"/>
            </a:lvl5pPr>
            <a:lvl6pPr>
              <a:defRPr sz="9800"/>
            </a:lvl6pPr>
            <a:lvl7pPr>
              <a:defRPr sz="9800"/>
            </a:lvl7pPr>
            <a:lvl8pPr>
              <a:defRPr sz="9800"/>
            </a:lvl8pPr>
            <a:lvl9pPr>
              <a:defRPr sz="9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18302287" y="11948164"/>
            <a:ext cx="15901988" cy="33793857"/>
          </a:xfrm>
        </p:spPr>
        <p:txBody>
          <a:bodyPr/>
          <a:lstStyle>
            <a:lvl1pPr>
              <a:defRPr sz="15300"/>
            </a:lvl1pPr>
            <a:lvl2pPr>
              <a:defRPr sz="13100"/>
            </a:lvl2pPr>
            <a:lvl3pPr>
              <a:defRPr sz="10900"/>
            </a:lvl3pPr>
            <a:lvl4pPr>
              <a:defRPr sz="9800"/>
            </a:lvl4pPr>
            <a:lvl5pPr>
              <a:defRPr sz="9800"/>
            </a:lvl5pPr>
            <a:lvl6pPr>
              <a:defRPr sz="9800"/>
            </a:lvl6pPr>
            <a:lvl7pPr>
              <a:defRPr sz="9800"/>
            </a:lvl7pPr>
            <a:lvl8pPr>
              <a:defRPr sz="9800"/>
            </a:lvl8pPr>
            <a:lvl9pPr>
              <a:defRPr sz="9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7A847CFC-816F-41D0-AAC0-9BF4FEBC753E}" type="datetimeFigureOut">
              <a:rPr lang="es-ES" smtClean="0"/>
              <a:pPr/>
              <a:t>06/10/2014</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1800225" y="11462177"/>
            <a:ext cx="15908240" cy="4776890"/>
          </a:xfrm>
        </p:spPr>
        <p:txBody>
          <a:bodyPr anchor="b"/>
          <a:lstStyle>
            <a:lvl1pPr marL="0" indent="0">
              <a:buNone/>
              <a:defRPr sz="13100" b="1"/>
            </a:lvl1pPr>
            <a:lvl2pPr marL="2491740" indent="0">
              <a:buNone/>
              <a:defRPr sz="10900" b="1"/>
            </a:lvl2pPr>
            <a:lvl3pPr marL="4983480" indent="0">
              <a:buNone/>
              <a:defRPr sz="9800" b="1"/>
            </a:lvl3pPr>
            <a:lvl4pPr marL="7475220" indent="0">
              <a:buNone/>
              <a:defRPr sz="8700" b="1"/>
            </a:lvl4pPr>
            <a:lvl5pPr marL="9966960" indent="0">
              <a:buNone/>
              <a:defRPr sz="8700" b="1"/>
            </a:lvl5pPr>
            <a:lvl6pPr marL="12458700" indent="0">
              <a:buNone/>
              <a:defRPr sz="8700" b="1"/>
            </a:lvl6pPr>
            <a:lvl7pPr marL="14950440" indent="0">
              <a:buNone/>
              <a:defRPr sz="8700" b="1"/>
            </a:lvl7pPr>
            <a:lvl8pPr marL="17442180" indent="0">
              <a:buNone/>
              <a:defRPr sz="8700" b="1"/>
            </a:lvl8pPr>
            <a:lvl9pPr marL="19933920" indent="0">
              <a:buNone/>
              <a:defRPr sz="87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1800225" y="16239067"/>
            <a:ext cx="15908240" cy="29502950"/>
          </a:xfrm>
        </p:spPr>
        <p:txBody>
          <a:bodyPr/>
          <a:lstStyle>
            <a:lvl1pPr>
              <a:defRPr sz="13100"/>
            </a:lvl1pPr>
            <a:lvl2pPr>
              <a:defRPr sz="10900"/>
            </a:lvl2pPr>
            <a:lvl3pPr>
              <a:defRPr sz="9800"/>
            </a:lvl3pPr>
            <a:lvl4pPr>
              <a:defRPr sz="8700"/>
            </a:lvl4pPr>
            <a:lvl5pPr>
              <a:defRPr sz="8700"/>
            </a:lvl5pPr>
            <a:lvl6pPr>
              <a:defRPr sz="8700"/>
            </a:lvl6pPr>
            <a:lvl7pPr>
              <a:defRPr sz="8700"/>
            </a:lvl7pPr>
            <a:lvl8pPr>
              <a:defRPr sz="8700"/>
            </a:lvl8pPr>
            <a:lvl9pPr>
              <a:defRPr sz="87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18289788" y="11462177"/>
            <a:ext cx="15914489" cy="4776890"/>
          </a:xfrm>
        </p:spPr>
        <p:txBody>
          <a:bodyPr anchor="b"/>
          <a:lstStyle>
            <a:lvl1pPr marL="0" indent="0">
              <a:buNone/>
              <a:defRPr sz="13100" b="1"/>
            </a:lvl1pPr>
            <a:lvl2pPr marL="2491740" indent="0">
              <a:buNone/>
              <a:defRPr sz="10900" b="1"/>
            </a:lvl2pPr>
            <a:lvl3pPr marL="4983480" indent="0">
              <a:buNone/>
              <a:defRPr sz="9800" b="1"/>
            </a:lvl3pPr>
            <a:lvl4pPr marL="7475220" indent="0">
              <a:buNone/>
              <a:defRPr sz="8700" b="1"/>
            </a:lvl4pPr>
            <a:lvl5pPr marL="9966960" indent="0">
              <a:buNone/>
              <a:defRPr sz="8700" b="1"/>
            </a:lvl5pPr>
            <a:lvl6pPr marL="12458700" indent="0">
              <a:buNone/>
              <a:defRPr sz="8700" b="1"/>
            </a:lvl6pPr>
            <a:lvl7pPr marL="14950440" indent="0">
              <a:buNone/>
              <a:defRPr sz="8700" b="1"/>
            </a:lvl7pPr>
            <a:lvl8pPr marL="17442180" indent="0">
              <a:buNone/>
              <a:defRPr sz="8700" b="1"/>
            </a:lvl8pPr>
            <a:lvl9pPr marL="19933920" indent="0">
              <a:buNone/>
              <a:defRPr sz="87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18289788" y="16239067"/>
            <a:ext cx="15914489" cy="29502950"/>
          </a:xfrm>
        </p:spPr>
        <p:txBody>
          <a:bodyPr/>
          <a:lstStyle>
            <a:lvl1pPr>
              <a:defRPr sz="13100"/>
            </a:lvl1pPr>
            <a:lvl2pPr>
              <a:defRPr sz="10900"/>
            </a:lvl2pPr>
            <a:lvl3pPr>
              <a:defRPr sz="9800"/>
            </a:lvl3pPr>
            <a:lvl4pPr>
              <a:defRPr sz="8700"/>
            </a:lvl4pPr>
            <a:lvl5pPr>
              <a:defRPr sz="8700"/>
            </a:lvl5pPr>
            <a:lvl6pPr>
              <a:defRPr sz="8700"/>
            </a:lvl6pPr>
            <a:lvl7pPr>
              <a:defRPr sz="8700"/>
            </a:lvl7pPr>
            <a:lvl8pPr>
              <a:defRPr sz="8700"/>
            </a:lvl8pPr>
            <a:lvl9pPr>
              <a:defRPr sz="87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7A847CFC-816F-41D0-AAC0-9BF4FEBC753E}" type="datetimeFigureOut">
              <a:rPr lang="es-ES" smtClean="0"/>
              <a:pPr/>
              <a:t>06/10/2014</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7A847CFC-816F-41D0-AAC0-9BF4FEBC753E}" type="datetimeFigureOut">
              <a:rPr lang="es-ES" smtClean="0"/>
              <a:pPr/>
              <a:t>06/10/2014</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7A847CFC-816F-41D0-AAC0-9BF4FEBC753E}" type="datetimeFigureOut">
              <a:rPr lang="es-ES" smtClean="0"/>
              <a:pPr/>
              <a:t>06/10/2014</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800227" y="2038773"/>
            <a:ext cx="11845232" cy="8676640"/>
          </a:xfrm>
        </p:spPr>
        <p:txBody>
          <a:bodyPr anchor="b"/>
          <a:lstStyle>
            <a:lvl1pPr algn="l">
              <a:defRPr sz="109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14076759" y="2038777"/>
            <a:ext cx="20127516" cy="43703244"/>
          </a:xfrm>
        </p:spPr>
        <p:txBody>
          <a:bodyPr/>
          <a:lstStyle>
            <a:lvl1pPr>
              <a:defRPr sz="17400"/>
            </a:lvl1pPr>
            <a:lvl2pPr>
              <a:defRPr sz="15300"/>
            </a:lvl2pPr>
            <a:lvl3pPr>
              <a:defRPr sz="13100"/>
            </a:lvl3pPr>
            <a:lvl4pPr>
              <a:defRPr sz="10900"/>
            </a:lvl4pPr>
            <a:lvl5pPr>
              <a:defRPr sz="10900"/>
            </a:lvl5pPr>
            <a:lvl6pPr>
              <a:defRPr sz="10900"/>
            </a:lvl6pPr>
            <a:lvl7pPr>
              <a:defRPr sz="10900"/>
            </a:lvl7pPr>
            <a:lvl8pPr>
              <a:defRPr sz="10900"/>
            </a:lvl8pPr>
            <a:lvl9pPr>
              <a:defRPr sz="109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1800227" y="10715417"/>
            <a:ext cx="11845232" cy="35026604"/>
          </a:xfrm>
        </p:spPr>
        <p:txBody>
          <a:bodyPr/>
          <a:lstStyle>
            <a:lvl1pPr marL="0" indent="0">
              <a:buNone/>
              <a:defRPr sz="7600"/>
            </a:lvl1pPr>
            <a:lvl2pPr marL="2491740" indent="0">
              <a:buNone/>
              <a:defRPr sz="6500"/>
            </a:lvl2pPr>
            <a:lvl3pPr marL="4983480" indent="0">
              <a:buNone/>
              <a:defRPr sz="5500"/>
            </a:lvl3pPr>
            <a:lvl4pPr marL="7475220" indent="0">
              <a:buNone/>
              <a:defRPr sz="4900"/>
            </a:lvl4pPr>
            <a:lvl5pPr marL="9966960" indent="0">
              <a:buNone/>
              <a:defRPr sz="4900"/>
            </a:lvl5pPr>
            <a:lvl6pPr marL="12458700" indent="0">
              <a:buNone/>
              <a:defRPr sz="4900"/>
            </a:lvl6pPr>
            <a:lvl7pPr marL="14950440" indent="0">
              <a:buNone/>
              <a:defRPr sz="4900"/>
            </a:lvl7pPr>
            <a:lvl8pPr marL="17442180" indent="0">
              <a:buNone/>
              <a:defRPr sz="4900"/>
            </a:lvl8pPr>
            <a:lvl9pPr marL="19933920" indent="0">
              <a:buNone/>
              <a:defRPr sz="4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7A847CFC-816F-41D0-AAC0-9BF4FEBC753E}" type="datetimeFigureOut">
              <a:rPr lang="es-ES" smtClean="0"/>
              <a:pPr/>
              <a:t>06/10/2014</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7057134" y="35844480"/>
            <a:ext cx="21602700" cy="4231644"/>
          </a:xfrm>
        </p:spPr>
        <p:txBody>
          <a:bodyPr anchor="b"/>
          <a:lstStyle>
            <a:lvl1pPr algn="l">
              <a:defRPr sz="109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7057134" y="4575387"/>
            <a:ext cx="21602700" cy="30723840"/>
          </a:xfrm>
        </p:spPr>
        <p:txBody>
          <a:bodyPr/>
          <a:lstStyle>
            <a:lvl1pPr marL="0" indent="0">
              <a:buNone/>
              <a:defRPr sz="17400"/>
            </a:lvl1pPr>
            <a:lvl2pPr marL="2491740" indent="0">
              <a:buNone/>
              <a:defRPr sz="15300"/>
            </a:lvl2pPr>
            <a:lvl3pPr marL="4983480" indent="0">
              <a:buNone/>
              <a:defRPr sz="13100"/>
            </a:lvl3pPr>
            <a:lvl4pPr marL="7475220" indent="0">
              <a:buNone/>
              <a:defRPr sz="10900"/>
            </a:lvl4pPr>
            <a:lvl5pPr marL="9966960" indent="0">
              <a:buNone/>
              <a:defRPr sz="10900"/>
            </a:lvl5pPr>
            <a:lvl6pPr marL="12458700" indent="0">
              <a:buNone/>
              <a:defRPr sz="10900"/>
            </a:lvl6pPr>
            <a:lvl7pPr marL="14950440" indent="0">
              <a:buNone/>
              <a:defRPr sz="10900"/>
            </a:lvl7pPr>
            <a:lvl8pPr marL="17442180" indent="0">
              <a:buNone/>
              <a:defRPr sz="10900"/>
            </a:lvl8pPr>
            <a:lvl9pPr marL="19933920" indent="0">
              <a:buNone/>
              <a:defRPr sz="10900"/>
            </a:lvl9pPr>
          </a:lstStyle>
          <a:p>
            <a:endParaRPr lang="es-ES"/>
          </a:p>
        </p:txBody>
      </p:sp>
      <p:sp>
        <p:nvSpPr>
          <p:cNvPr id="4" name="3 Marcador de texto"/>
          <p:cNvSpPr>
            <a:spLocks noGrp="1"/>
          </p:cNvSpPr>
          <p:nvPr>
            <p:ph type="body" sz="half" idx="2"/>
          </p:nvPr>
        </p:nvSpPr>
        <p:spPr>
          <a:xfrm>
            <a:off x="7057134" y="40076124"/>
            <a:ext cx="21602700" cy="6009636"/>
          </a:xfrm>
        </p:spPr>
        <p:txBody>
          <a:bodyPr/>
          <a:lstStyle>
            <a:lvl1pPr marL="0" indent="0">
              <a:buNone/>
              <a:defRPr sz="7600"/>
            </a:lvl1pPr>
            <a:lvl2pPr marL="2491740" indent="0">
              <a:buNone/>
              <a:defRPr sz="6500"/>
            </a:lvl2pPr>
            <a:lvl3pPr marL="4983480" indent="0">
              <a:buNone/>
              <a:defRPr sz="5500"/>
            </a:lvl3pPr>
            <a:lvl4pPr marL="7475220" indent="0">
              <a:buNone/>
              <a:defRPr sz="4900"/>
            </a:lvl4pPr>
            <a:lvl5pPr marL="9966960" indent="0">
              <a:buNone/>
              <a:defRPr sz="4900"/>
            </a:lvl5pPr>
            <a:lvl6pPr marL="12458700" indent="0">
              <a:buNone/>
              <a:defRPr sz="4900"/>
            </a:lvl6pPr>
            <a:lvl7pPr marL="14950440" indent="0">
              <a:buNone/>
              <a:defRPr sz="4900"/>
            </a:lvl7pPr>
            <a:lvl8pPr marL="17442180" indent="0">
              <a:buNone/>
              <a:defRPr sz="4900"/>
            </a:lvl8pPr>
            <a:lvl9pPr marL="19933920" indent="0">
              <a:buNone/>
              <a:defRPr sz="4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7A847CFC-816F-41D0-AAC0-9BF4FEBC753E}" type="datetimeFigureOut">
              <a:rPr lang="es-ES" smtClean="0"/>
              <a:pPr/>
              <a:t>06/10/2014</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1800225" y="2050630"/>
            <a:ext cx="32404050" cy="8534400"/>
          </a:xfrm>
          <a:prstGeom prst="rect">
            <a:avLst/>
          </a:prstGeom>
        </p:spPr>
        <p:txBody>
          <a:bodyPr vert="horz" lIns="498348" tIns="249174" rIns="498348" bIns="249174"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1800225" y="11948164"/>
            <a:ext cx="32404050" cy="33793857"/>
          </a:xfrm>
          <a:prstGeom prst="rect">
            <a:avLst/>
          </a:prstGeom>
        </p:spPr>
        <p:txBody>
          <a:bodyPr vert="horz" lIns="498348" tIns="249174" rIns="498348" bIns="249174"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1800225" y="47460750"/>
            <a:ext cx="8401050" cy="2726267"/>
          </a:xfrm>
          <a:prstGeom prst="rect">
            <a:avLst/>
          </a:prstGeom>
        </p:spPr>
        <p:txBody>
          <a:bodyPr vert="horz" lIns="498348" tIns="249174" rIns="498348" bIns="249174" rtlCol="0" anchor="ctr"/>
          <a:lstStyle>
            <a:lvl1pPr algn="l">
              <a:defRPr sz="6500">
                <a:solidFill>
                  <a:schemeClr val="tx1">
                    <a:tint val="75000"/>
                  </a:schemeClr>
                </a:solidFill>
              </a:defRPr>
            </a:lvl1pPr>
          </a:lstStyle>
          <a:p>
            <a:fld id="{7A847CFC-816F-41D0-AAC0-9BF4FEBC753E}" type="datetimeFigureOut">
              <a:rPr lang="es-ES" smtClean="0"/>
              <a:pPr/>
              <a:t>06/10/2014</a:t>
            </a:fld>
            <a:endParaRPr lang="es-ES"/>
          </a:p>
        </p:txBody>
      </p:sp>
      <p:sp>
        <p:nvSpPr>
          <p:cNvPr id="5" name="4 Marcador de pie de página"/>
          <p:cNvSpPr>
            <a:spLocks noGrp="1"/>
          </p:cNvSpPr>
          <p:nvPr>
            <p:ph type="ftr" sz="quarter" idx="3"/>
          </p:nvPr>
        </p:nvSpPr>
        <p:spPr>
          <a:xfrm>
            <a:off x="12301538" y="47460750"/>
            <a:ext cx="11401425" cy="2726267"/>
          </a:xfrm>
          <a:prstGeom prst="rect">
            <a:avLst/>
          </a:prstGeom>
        </p:spPr>
        <p:txBody>
          <a:bodyPr vert="horz" lIns="498348" tIns="249174" rIns="498348" bIns="249174" rtlCol="0" anchor="ctr"/>
          <a:lstStyle>
            <a:lvl1pPr algn="ctr">
              <a:defRPr sz="65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25803225" y="47460750"/>
            <a:ext cx="8401050" cy="2726267"/>
          </a:xfrm>
          <a:prstGeom prst="rect">
            <a:avLst/>
          </a:prstGeom>
        </p:spPr>
        <p:txBody>
          <a:bodyPr vert="horz" lIns="498348" tIns="249174" rIns="498348" bIns="249174" rtlCol="0" anchor="ctr"/>
          <a:lstStyle>
            <a:lvl1pPr algn="r">
              <a:defRPr sz="6500">
                <a:solidFill>
                  <a:schemeClr val="tx1">
                    <a:tint val="75000"/>
                  </a:schemeClr>
                </a:solidFill>
              </a:defRPr>
            </a:lvl1pPr>
          </a:lstStyle>
          <a:p>
            <a:fld id="{132FADFE-3B8F-471C-ABF0-DBC7717ECBBC}"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983480" rtl="0" eaLnBrk="1" latinLnBrk="0" hangingPunct="1">
        <a:spcBef>
          <a:spcPct val="0"/>
        </a:spcBef>
        <a:buNone/>
        <a:defRPr sz="24000" kern="1200">
          <a:solidFill>
            <a:schemeClr val="tx1"/>
          </a:solidFill>
          <a:latin typeface="+mj-lt"/>
          <a:ea typeface="+mj-ea"/>
          <a:cs typeface="+mj-cs"/>
        </a:defRPr>
      </a:lvl1pPr>
    </p:titleStyle>
    <p:bodyStyle>
      <a:lvl1pPr marL="1868805" indent="-1868805" algn="l" defTabSz="4983480" rtl="0" eaLnBrk="1" latinLnBrk="0" hangingPunct="1">
        <a:spcBef>
          <a:spcPct val="20000"/>
        </a:spcBef>
        <a:buFont typeface="Arial" pitchFamily="34" charset="0"/>
        <a:buChar char="•"/>
        <a:defRPr sz="17400" kern="1200">
          <a:solidFill>
            <a:schemeClr val="tx1"/>
          </a:solidFill>
          <a:latin typeface="+mn-lt"/>
          <a:ea typeface="+mn-ea"/>
          <a:cs typeface="+mn-cs"/>
        </a:defRPr>
      </a:lvl1pPr>
      <a:lvl2pPr marL="4049078" indent="-1557338" algn="l" defTabSz="4983480" rtl="0" eaLnBrk="1" latinLnBrk="0" hangingPunct="1">
        <a:spcBef>
          <a:spcPct val="20000"/>
        </a:spcBef>
        <a:buFont typeface="Arial" pitchFamily="34" charset="0"/>
        <a:buChar char="–"/>
        <a:defRPr sz="15300" kern="1200">
          <a:solidFill>
            <a:schemeClr val="tx1"/>
          </a:solidFill>
          <a:latin typeface="+mn-lt"/>
          <a:ea typeface="+mn-ea"/>
          <a:cs typeface="+mn-cs"/>
        </a:defRPr>
      </a:lvl2pPr>
      <a:lvl3pPr marL="6229350" indent="-1245870" algn="l" defTabSz="4983480" rtl="0" eaLnBrk="1" latinLnBrk="0" hangingPunct="1">
        <a:spcBef>
          <a:spcPct val="20000"/>
        </a:spcBef>
        <a:buFont typeface="Arial" pitchFamily="34" charset="0"/>
        <a:buChar char="•"/>
        <a:defRPr sz="13100" kern="1200">
          <a:solidFill>
            <a:schemeClr val="tx1"/>
          </a:solidFill>
          <a:latin typeface="+mn-lt"/>
          <a:ea typeface="+mn-ea"/>
          <a:cs typeface="+mn-cs"/>
        </a:defRPr>
      </a:lvl3pPr>
      <a:lvl4pPr marL="8721090" indent="-1245870" algn="l" defTabSz="4983480" rtl="0" eaLnBrk="1" latinLnBrk="0" hangingPunct="1">
        <a:spcBef>
          <a:spcPct val="20000"/>
        </a:spcBef>
        <a:buFont typeface="Arial" pitchFamily="34" charset="0"/>
        <a:buChar char="–"/>
        <a:defRPr sz="10900" kern="1200">
          <a:solidFill>
            <a:schemeClr val="tx1"/>
          </a:solidFill>
          <a:latin typeface="+mn-lt"/>
          <a:ea typeface="+mn-ea"/>
          <a:cs typeface="+mn-cs"/>
        </a:defRPr>
      </a:lvl4pPr>
      <a:lvl5pPr marL="11212830" indent="-1245870" algn="l" defTabSz="4983480" rtl="0" eaLnBrk="1" latinLnBrk="0" hangingPunct="1">
        <a:spcBef>
          <a:spcPct val="20000"/>
        </a:spcBef>
        <a:buFont typeface="Arial" pitchFamily="34" charset="0"/>
        <a:buChar char="»"/>
        <a:defRPr sz="10900" kern="1200">
          <a:solidFill>
            <a:schemeClr val="tx1"/>
          </a:solidFill>
          <a:latin typeface="+mn-lt"/>
          <a:ea typeface="+mn-ea"/>
          <a:cs typeface="+mn-cs"/>
        </a:defRPr>
      </a:lvl5pPr>
      <a:lvl6pPr marL="13704570" indent="-1245870" algn="l" defTabSz="4983480" rtl="0" eaLnBrk="1" latinLnBrk="0" hangingPunct="1">
        <a:spcBef>
          <a:spcPct val="20000"/>
        </a:spcBef>
        <a:buFont typeface="Arial" pitchFamily="34" charset="0"/>
        <a:buChar char="•"/>
        <a:defRPr sz="10900" kern="1200">
          <a:solidFill>
            <a:schemeClr val="tx1"/>
          </a:solidFill>
          <a:latin typeface="+mn-lt"/>
          <a:ea typeface="+mn-ea"/>
          <a:cs typeface="+mn-cs"/>
        </a:defRPr>
      </a:lvl6pPr>
      <a:lvl7pPr marL="16196310" indent="-1245870" algn="l" defTabSz="4983480" rtl="0" eaLnBrk="1" latinLnBrk="0" hangingPunct="1">
        <a:spcBef>
          <a:spcPct val="20000"/>
        </a:spcBef>
        <a:buFont typeface="Arial" pitchFamily="34" charset="0"/>
        <a:buChar char="•"/>
        <a:defRPr sz="10900" kern="1200">
          <a:solidFill>
            <a:schemeClr val="tx1"/>
          </a:solidFill>
          <a:latin typeface="+mn-lt"/>
          <a:ea typeface="+mn-ea"/>
          <a:cs typeface="+mn-cs"/>
        </a:defRPr>
      </a:lvl7pPr>
      <a:lvl8pPr marL="18688050" indent="-1245870" algn="l" defTabSz="4983480" rtl="0" eaLnBrk="1" latinLnBrk="0" hangingPunct="1">
        <a:spcBef>
          <a:spcPct val="20000"/>
        </a:spcBef>
        <a:buFont typeface="Arial" pitchFamily="34" charset="0"/>
        <a:buChar char="•"/>
        <a:defRPr sz="10900" kern="1200">
          <a:solidFill>
            <a:schemeClr val="tx1"/>
          </a:solidFill>
          <a:latin typeface="+mn-lt"/>
          <a:ea typeface="+mn-ea"/>
          <a:cs typeface="+mn-cs"/>
        </a:defRPr>
      </a:lvl8pPr>
      <a:lvl9pPr marL="21179790" indent="-1245870" algn="l" defTabSz="4983480" rtl="0" eaLnBrk="1" latinLnBrk="0" hangingPunct="1">
        <a:spcBef>
          <a:spcPct val="20000"/>
        </a:spcBef>
        <a:buFont typeface="Arial" pitchFamily="34" charset="0"/>
        <a:buChar char="•"/>
        <a:defRPr sz="10900" kern="1200">
          <a:solidFill>
            <a:schemeClr val="tx1"/>
          </a:solidFill>
          <a:latin typeface="+mn-lt"/>
          <a:ea typeface="+mn-ea"/>
          <a:cs typeface="+mn-cs"/>
        </a:defRPr>
      </a:lvl9pPr>
    </p:bodyStyle>
    <p:otherStyle>
      <a:defPPr>
        <a:defRPr lang="es-ES"/>
      </a:defPPr>
      <a:lvl1pPr marL="0" algn="l" defTabSz="4983480" rtl="0" eaLnBrk="1" latinLnBrk="0" hangingPunct="1">
        <a:defRPr sz="9800" kern="1200">
          <a:solidFill>
            <a:schemeClr val="tx1"/>
          </a:solidFill>
          <a:latin typeface="+mn-lt"/>
          <a:ea typeface="+mn-ea"/>
          <a:cs typeface="+mn-cs"/>
        </a:defRPr>
      </a:lvl1pPr>
      <a:lvl2pPr marL="2491740" algn="l" defTabSz="4983480" rtl="0" eaLnBrk="1" latinLnBrk="0" hangingPunct="1">
        <a:defRPr sz="9800" kern="1200">
          <a:solidFill>
            <a:schemeClr val="tx1"/>
          </a:solidFill>
          <a:latin typeface="+mn-lt"/>
          <a:ea typeface="+mn-ea"/>
          <a:cs typeface="+mn-cs"/>
        </a:defRPr>
      </a:lvl2pPr>
      <a:lvl3pPr marL="4983480" algn="l" defTabSz="4983480" rtl="0" eaLnBrk="1" latinLnBrk="0" hangingPunct="1">
        <a:defRPr sz="9800" kern="1200">
          <a:solidFill>
            <a:schemeClr val="tx1"/>
          </a:solidFill>
          <a:latin typeface="+mn-lt"/>
          <a:ea typeface="+mn-ea"/>
          <a:cs typeface="+mn-cs"/>
        </a:defRPr>
      </a:lvl3pPr>
      <a:lvl4pPr marL="7475220" algn="l" defTabSz="4983480" rtl="0" eaLnBrk="1" latinLnBrk="0" hangingPunct="1">
        <a:defRPr sz="9800" kern="1200">
          <a:solidFill>
            <a:schemeClr val="tx1"/>
          </a:solidFill>
          <a:latin typeface="+mn-lt"/>
          <a:ea typeface="+mn-ea"/>
          <a:cs typeface="+mn-cs"/>
        </a:defRPr>
      </a:lvl4pPr>
      <a:lvl5pPr marL="9966960" algn="l" defTabSz="4983480" rtl="0" eaLnBrk="1" latinLnBrk="0" hangingPunct="1">
        <a:defRPr sz="9800" kern="1200">
          <a:solidFill>
            <a:schemeClr val="tx1"/>
          </a:solidFill>
          <a:latin typeface="+mn-lt"/>
          <a:ea typeface="+mn-ea"/>
          <a:cs typeface="+mn-cs"/>
        </a:defRPr>
      </a:lvl5pPr>
      <a:lvl6pPr marL="12458700" algn="l" defTabSz="4983480" rtl="0" eaLnBrk="1" latinLnBrk="0" hangingPunct="1">
        <a:defRPr sz="9800" kern="1200">
          <a:solidFill>
            <a:schemeClr val="tx1"/>
          </a:solidFill>
          <a:latin typeface="+mn-lt"/>
          <a:ea typeface="+mn-ea"/>
          <a:cs typeface="+mn-cs"/>
        </a:defRPr>
      </a:lvl6pPr>
      <a:lvl7pPr marL="14950440" algn="l" defTabSz="4983480" rtl="0" eaLnBrk="1" latinLnBrk="0" hangingPunct="1">
        <a:defRPr sz="9800" kern="1200">
          <a:solidFill>
            <a:schemeClr val="tx1"/>
          </a:solidFill>
          <a:latin typeface="+mn-lt"/>
          <a:ea typeface="+mn-ea"/>
          <a:cs typeface="+mn-cs"/>
        </a:defRPr>
      </a:lvl7pPr>
      <a:lvl8pPr marL="17442180" algn="l" defTabSz="4983480" rtl="0" eaLnBrk="1" latinLnBrk="0" hangingPunct="1">
        <a:defRPr sz="9800" kern="1200">
          <a:solidFill>
            <a:schemeClr val="tx1"/>
          </a:solidFill>
          <a:latin typeface="+mn-lt"/>
          <a:ea typeface="+mn-ea"/>
          <a:cs typeface="+mn-cs"/>
        </a:defRPr>
      </a:lvl8pPr>
      <a:lvl9pPr marL="19933920" algn="l" defTabSz="4983480" rtl="0" eaLnBrk="1" latinLnBrk="0" hangingPunct="1">
        <a:defRPr sz="9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1785824" y="0"/>
            <a:ext cx="30603825" cy="2957354"/>
          </a:xfrm>
        </p:spPr>
        <p:txBody>
          <a:bodyPr>
            <a:normAutofit fontScale="90000"/>
          </a:bodyPr>
          <a:lstStyle/>
          <a:p>
            <a:r>
              <a:rPr lang="es-ES" sz="3600" b="1" dirty="0" smtClean="0">
                <a:latin typeface="Arial" pitchFamily="34" charset="0"/>
                <a:cs typeface="Arial" pitchFamily="34" charset="0"/>
              </a:rPr>
              <a:t/>
            </a:r>
            <a:br>
              <a:rPr lang="es-ES" sz="3600" b="1" dirty="0" smtClean="0">
                <a:latin typeface="Arial" pitchFamily="34" charset="0"/>
                <a:cs typeface="Arial" pitchFamily="34" charset="0"/>
              </a:rPr>
            </a:br>
            <a:r>
              <a:rPr lang="es-ES" sz="4000" b="1" dirty="0" smtClean="0">
                <a:latin typeface="Arial" pitchFamily="34" charset="0"/>
                <a:cs typeface="Arial" pitchFamily="34" charset="0"/>
              </a:rPr>
              <a:t>GENOTIPOS DE CEPAS DE </a:t>
            </a:r>
            <a:r>
              <a:rPr lang="es-ES" sz="4000" b="1" i="1" dirty="0" smtClean="0">
                <a:latin typeface="Arial" pitchFamily="34" charset="0"/>
                <a:cs typeface="Arial" pitchFamily="34" charset="0"/>
              </a:rPr>
              <a:t>STREPTOCOCCUS</a:t>
            </a:r>
            <a:r>
              <a:rPr lang="es-ES" sz="4000" b="1" dirty="0" smtClean="0">
                <a:latin typeface="Arial" pitchFamily="34" charset="0"/>
                <a:cs typeface="Arial" pitchFamily="34" charset="0"/>
              </a:rPr>
              <a:t> BETA HEMOLÍTICOS AISLADOS DURANTE UN BROTE DE FARINGITIS EN NIÑOS</a:t>
            </a:r>
            <a:r>
              <a:rPr lang="es-ES" b="1" dirty="0" smtClean="0"/>
              <a:t>.</a:t>
            </a:r>
            <a:r>
              <a:rPr lang="es-ES" dirty="0" smtClean="0"/>
              <a:t/>
            </a:r>
            <a:br>
              <a:rPr lang="es-ES" dirty="0" smtClean="0"/>
            </a:br>
            <a:endParaRPr lang="es-ES" dirty="0"/>
          </a:p>
        </p:txBody>
      </p:sp>
      <p:sp>
        <p:nvSpPr>
          <p:cNvPr id="3" name="2 Subtítulo"/>
          <p:cNvSpPr>
            <a:spLocks noGrp="1"/>
          </p:cNvSpPr>
          <p:nvPr>
            <p:ph type="subTitle" idx="1"/>
          </p:nvPr>
        </p:nvSpPr>
        <p:spPr>
          <a:xfrm>
            <a:off x="2357328" y="1242842"/>
            <a:ext cx="29075266" cy="2071702"/>
          </a:xfrm>
        </p:spPr>
        <p:txBody>
          <a:bodyPr>
            <a:normAutofit/>
          </a:bodyPr>
          <a:lstStyle/>
          <a:p>
            <a:pPr lvl="0" algn="just" defTabSz="914400" fontAlgn="base">
              <a:spcBef>
                <a:spcPct val="0"/>
              </a:spcBef>
              <a:spcAft>
                <a:spcPct val="0"/>
              </a:spcAft>
            </a:pPr>
            <a:r>
              <a:rPr lang="es-ES" sz="3200" b="1" dirty="0" smtClean="0">
                <a:solidFill>
                  <a:schemeClr val="tx1"/>
                </a:solidFill>
                <a:latin typeface="Arial" pitchFamily="34" charset="0"/>
                <a:ea typeface="Calibri" pitchFamily="34" charset="0"/>
                <a:cs typeface="Arial" pitchFamily="34" charset="0"/>
              </a:rPr>
              <a:t> </a:t>
            </a:r>
            <a:r>
              <a:rPr lang="es-ES" sz="3200" dirty="0" smtClean="0">
                <a:solidFill>
                  <a:schemeClr val="tx1"/>
                </a:solidFill>
                <a:latin typeface="Arial" pitchFamily="34" charset="0"/>
                <a:ea typeface="Calibri" pitchFamily="34" charset="0"/>
                <a:cs typeface="Arial" pitchFamily="34" charset="0"/>
              </a:rPr>
              <a:t>Niubó Crespo Esperanza., Valdes-Dapena Margarita., Manrique-Suárez Viana, Lopez-Carballo Yaumara., Perez Amarillo Julián, Vila de Armas Yigany., Riverón Ana Maria,  Lopez-Canovas Lilia</a:t>
            </a:r>
          </a:p>
          <a:p>
            <a:pPr lvl="0" algn="just" defTabSz="914400" fontAlgn="base">
              <a:spcBef>
                <a:spcPct val="0"/>
              </a:spcBef>
              <a:spcAft>
                <a:spcPct val="0"/>
              </a:spcAft>
            </a:pPr>
            <a:r>
              <a:rPr lang="es-ES" sz="3200" dirty="0" smtClean="0">
                <a:solidFill>
                  <a:schemeClr val="tx1"/>
                </a:solidFill>
                <a:latin typeface="Arial" pitchFamily="34" charset="0"/>
                <a:cs typeface="Arial" pitchFamily="34" charset="0"/>
              </a:rPr>
              <a:t>Centro de Neurociencias de Cuba y Hospital pediátrico Juan Manuel Márquez </a:t>
            </a:r>
          </a:p>
          <a:p>
            <a:endParaRPr lang="es-ES" dirty="0"/>
          </a:p>
        </p:txBody>
      </p:sp>
      <p:sp>
        <p:nvSpPr>
          <p:cNvPr id="16" name="15 CuadroTexto"/>
          <p:cNvSpPr txBox="1"/>
          <p:nvPr/>
        </p:nvSpPr>
        <p:spPr>
          <a:xfrm>
            <a:off x="2500204" y="3671734"/>
            <a:ext cx="14430476" cy="4093428"/>
          </a:xfrm>
          <a:prstGeom prst="rect">
            <a:avLst/>
          </a:prstGeom>
          <a:noFill/>
        </p:spPr>
        <p:txBody>
          <a:bodyPr wrap="square" rtlCol="0">
            <a:spAutoFit/>
          </a:bodyPr>
          <a:lstStyle/>
          <a:p>
            <a:r>
              <a:rPr lang="es-ES" sz="3600" b="1" dirty="0" smtClean="0">
                <a:latin typeface="Arial" pitchFamily="34" charset="0"/>
                <a:cs typeface="Arial" pitchFamily="34" charset="0"/>
              </a:rPr>
              <a:t>Introducción</a:t>
            </a:r>
          </a:p>
          <a:p>
            <a:pPr algn="just"/>
            <a:r>
              <a:rPr lang="es-ES" sz="3200" dirty="0" smtClean="0">
                <a:latin typeface="Arial" pitchFamily="34" charset="0"/>
                <a:cs typeface="Arial" pitchFamily="34" charset="0"/>
              </a:rPr>
              <a:t>Los métodos de sub tipificación  molecular de microorganismos son la base de los programas de vigilancia epidemiológica actuales. La Electroforesis de Campos Pulsantes (ECP) constituye el estándar de oro para la sub tipificación  molecular bacteriana porque permite analizar el genoma completo de las bacterias en un único experimento. </a:t>
            </a:r>
          </a:p>
          <a:p>
            <a:endParaRPr lang="es-ES" sz="3200" dirty="0" smtClean="0">
              <a:latin typeface="Arial" pitchFamily="34" charset="0"/>
              <a:cs typeface="Arial" pitchFamily="34" charset="0"/>
            </a:endParaRPr>
          </a:p>
          <a:p>
            <a:r>
              <a:rPr lang="es-ES" sz="3200" dirty="0" smtClean="0">
                <a:latin typeface="Arial" pitchFamily="34" charset="0"/>
                <a:cs typeface="Arial" pitchFamily="34" charset="0"/>
              </a:rPr>
              <a:t> </a:t>
            </a:r>
            <a:endParaRPr lang="es-ES" sz="3200" dirty="0">
              <a:latin typeface="Arial" pitchFamily="34" charset="0"/>
              <a:cs typeface="Arial" pitchFamily="34" charset="0"/>
            </a:endParaRPr>
          </a:p>
        </p:txBody>
      </p:sp>
      <p:sp>
        <p:nvSpPr>
          <p:cNvPr id="18" name="17 CuadroTexto"/>
          <p:cNvSpPr txBox="1"/>
          <p:nvPr/>
        </p:nvSpPr>
        <p:spPr>
          <a:xfrm>
            <a:off x="2500204" y="6886444"/>
            <a:ext cx="14359038" cy="3046988"/>
          </a:xfrm>
          <a:prstGeom prst="rect">
            <a:avLst/>
          </a:prstGeom>
          <a:noFill/>
        </p:spPr>
        <p:txBody>
          <a:bodyPr wrap="square" rtlCol="0">
            <a:spAutoFit/>
          </a:bodyPr>
          <a:lstStyle/>
          <a:p>
            <a:r>
              <a:rPr lang="es-ES" sz="3600" b="1" dirty="0" smtClean="0">
                <a:latin typeface="Arial" pitchFamily="34" charset="0"/>
                <a:cs typeface="Arial" pitchFamily="34" charset="0"/>
              </a:rPr>
              <a:t>Objetivos </a:t>
            </a:r>
          </a:p>
          <a:p>
            <a:pPr algn="just"/>
            <a:r>
              <a:rPr lang="es-ES" sz="3200" dirty="0" smtClean="0">
                <a:latin typeface="Arial" pitchFamily="34" charset="0"/>
                <a:cs typeface="Arial" pitchFamily="34" charset="0"/>
              </a:rPr>
              <a:t>Hacer un análisis del genotipo en una pequeña muestra de bacterias aisladas en niños durante un brote de faringitis y comprobar si la genotificación permite la identificación de la(s) cepa(s) circulando en ese periodo de tiempo en la población infantil enferma. </a:t>
            </a:r>
          </a:p>
          <a:p>
            <a:endParaRPr lang="es-ES" sz="2800" dirty="0">
              <a:latin typeface="Arial" pitchFamily="34" charset="0"/>
              <a:cs typeface="Arial" pitchFamily="34" charset="0"/>
            </a:endParaRPr>
          </a:p>
        </p:txBody>
      </p:sp>
      <p:sp>
        <p:nvSpPr>
          <p:cNvPr id="19" name="18 CuadroTexto"/>
          <p:cNvSpPr txBox="1"/>
          <p:nvPr/>
        </p:nvSpPr>
        <p:spPr>
          <a:xfrm>
            <a:off x="2714518" y="9672526"/>
            <a:ext cx="14144724" cy="3342453"/>
          </a:xfrm>
          <a:prstGeom prst="rect">
            <a:avLst/>
          </a:prstGeom>
          <a:noFill/>
        </p:spPr>
        <p:txBody>
          <a:bodyPr wrap="square" rtlCol="0">
            <a:spAutoFit/>
          </a:bodyPr>
          <a:lstStyle/>
          <a:p>
            <a:r>
              <a:rPr lang="es-ES" sz="3600" b="1" dirty="0" smtClean="0">
                <a:latin typeface="Arial" pitchFamily="34" charset="0"/>
                <a:cs typeface="Arial" pitchFamily="34" charset="0"/>
              </a:rPr>
              <a:t>Materiales y métodos</a:t>
            </a:r>
          </a:p>
          <a:p>
            <a:pPr algn="just">
              <a:lnSpc>
                <a:spcPct val="115000"/>
              </a:lnSpc>
              <a:spcAft>
                <a:spcPts val="0"/>
              </a:spcAft>
            </a:pPr>
            <a:r>
              <a:rPr lang="es-ES" sz="3200" dirty="0" smtClean="0">
                <a:latin typeface="Arial" pitchFamily="34" charset="0"/>
                <a:ea typeface="Calibri"/>
                <a:cs typeface="Arial" pitchFamily="34" charset="0"/>
              </a:rPr>
              <a:t>Se caracterizaron mediante electroforesis de campos pulsantes 12 aislados de </a:t>
            </a:r>
            <a:r>
              <a:rPr lang="es-ES" sz="3200" i="1" dirty="0" smtClean="0">
                <a:latin typeface="Arial" pitchFamily="34" charset="0"/>
                <a:ea typeface="Calibri"/>
                <a:cs typeface="Arial" pitchFamily="34" charset="0"/>
              </a:rPr>
              <a:t>Streptococcus</a:t>
            </a:r>
            <a:r>
              <a:rPr lang="es-ES" sz="3200" dirty="0" smtClean="0">
                <a:latin typeface="Arial" pitchFamily="34" charset="0"/>
                <a:ea typeface="Calibri"/>
                <a:cs typeface="Arial" pitchFamily="34" charset="0"/>
              </a:rPr>
              <a:t> beta hemolíticos pertenecientes a niños con faringoamigdalitis atendidos en el Hospital Juan Manuel Márquez durante un brote de faringitis aguda en los meses de enero a marzo de 2008. </a:t>
            </a:r>
          </a:p>
          <a:p>
            <a:endParaRPr lang="es-ES" sz="2800" dirty="0">
              <a:latin typeface="Arial" pitchFamily="34" charset="0"/>
              <a:cs typeface="Arial" pitchFamily="34" charset="0"/>
            </a:endParaRPr>
          </a:p>
        </p:txBody>
      </p:sp>
      <p:sp>
        <p:nvSpPr>
          <p:cNvPr id="25" name="24 CuadroTexto"/>
          <p:cNvSpPr txBox="1"/>
          <p:nvPr/>
        </p:nvSpPr>
        <p:spPr>
          <a:xfrm>
            <a:off x="2785956" y="12958674"/>
            <a:ext cx="14430475" cy="2000548"/>
          </a:xfrm>
          <a:prstGeom prst="rect">
            <a:avLst/>
          </a:prstGeom>
          <a:noFill/>
        </p:spPr>
        <p:txBody>
          <a:bodyPr wrap="square" rtlCol="0">
            <a:spAutoFit/>
          </a:bodyPr>
          <a:lstStyle/>
          <a:p>
            <a:pPr algn="just"/>
            <a:r>
              <a:rPr lang="es-ES" sz="3200" dirty="0" smtClean="0">
                <a:latin typeface="Arial" pitchFamily="34" charset="0"/>
                <a:cs typeface="Arial" pitchFamily="34" charset="0"/>
              </a:rPr>
              <a:t>Se adicionaron al estudio otras cepas de </a:t>
            </a:r>
            <a:r>
              <a:rPr lang="es-ES" sz="3200" i="1" dirty="0" smtClean="0">
                <a:latin typeface="Arial" pitchFamily="34" charset="0"/>
                <a:cs typeface="Arial" pitchFamily="34" charset="0"/>
              </a:rPr>
              <a:t>Streptococcus</a:t>
            </a:r>
            <a:r>
              <a:rPr lang="es-ES" sz="3200" dirty="0" smtClean="0">
                <a:latin typeface="Arial" pitchFamily="34" charset="0"/>
                <a:cs typeface="Arial" pitchFamily="34" charset="0"/>
              </a:rPr>
              <a:t> pyogenes para la comparación; entre ellas; una del año 2006, otra del 2007  aislados en el primer trimestre del año correspondiente y la cepa de referencia ATCC 315. </a:t>
            </a:r>
          </a:p>
          <a:p>
            <a:endParaRPr lang="es-ES" sz="2800" dirty="0">
              <a:latin typeface="Arial" pitchFamily="34" charset="0"/>
              <a:cs typeface="Arial" pitchFamily="34" charset="0"/>
            </a:endParaRPr>
          </a:p>
        </p:txBody>
      </p:sp>
      <p:sp>
        <p:nvSpPr>
          <p:cNvPr id="28" name="27 CuadroTexto"/>
          <p:cNvSpPr txBox="1"/>
          <p:nvPr/>
        </p:nvSpPr>
        <p:spPr>
          <a:xfrm>
            <a:off x="2928832" y="17745020"/>
            <a:ext cx="14359038" cy="4462760"/>
          </a:xfrm>
          <a:prstGeom prst="rect">
            <a:avLst/>
          </a:prstGeom>
          <a:noFill/>
        </p:spPr>
        <p:txBody>
          <a:bodyPr wrap="square" rtlCol="0">
            <a:spAutoFit/>
          </a:bodyPr>
          <a:lstStyle/>
          <a:p>
            <a:pPr algn="just"/>
            <a:r>
              <a:rPr lang="es-ES" sz="2800" b="1" dirty="0" smtClean="0">
                <a:latin typeface="Arial" pitchFamily="34" charset="0"/>
                <a:cs typeface="Arial" pitchFamily="34" charset="0"/>
              </a:rPr>
              <a:t>Corrida electroforética de las muestras</a:t>
            </a:r>
            <a:r>
              <a:rPr lang="es-ES" sz="2800" dirty="0" smtClean="0">
                <a:latin typeface="Arial" pitchFamily="34" charset="0"/>
                <a:cs typeface="Arial" pitchFamily="34" charset="0"/>
              </a:rPr>
              <a:t>. </a:t>
            </a:r>
            <a:r>
              <a:rPr lang="es-ES" sz="3200" dirty="0" smtClean="0">
                <a:latin typeface="Arial" pitchFamily="34" charset="0"/>
                <a:cs typeface="Arial" pitchFamily="34" charset="0"/>
              </a:rPr>
              <a:t>Los fragmentos de restricción se resolvieron en un gel de agarosa 1,5 %, disolución reguladora TBE 0,5X (Tris 44,5 mmol/L, ácido bórico 44,5 mmol/L y EDTA 1 mmol/L pH 8,3) a 20° C y aplicando en la minicámara CHEF del Guefast-06 (</a:t>
            </a:r>
            <a:r>
              <a:rPr lang="es-ES" sz="3200" dirty="0" err="1" smtClean="0">
                <a:latin typeface="Arial" pitchFamily="34" charset="0"/>
                <a:cs typeface="Arial" pitchFamily="34" charset="0"/>
              </a:rPr>
              <a:t>Neuronic</a:t>
            </a:r>
            <a:r>
              <a:rPr lang="es-ES" sz="3200" dirty="0" smtClean="0">
                <a:latin typeface="Arial" pitchFamily="34" charset="0"/>
                <a:cs typeface="Arial" pitchFamily="34" charset="0"/>
              </a:rPr>
              <a:t> S.A.)</a:t>
            </a:r>
            <a:r>
              <a:rPr lang="es-ES" sz="3200" baseline="30000" dirty="0" smtClean="0">
                <a:latin typeface="Arial" pitchFamily="34" charset="0"/>
                <a:cs typeface="Arial" pitchFamily="34" charset="0"/>
              </a:rPr>
              <a:t> </a:t>
            </a:r>
            <a:r>
              <a:rPr lang="es-ES" sz="3200" dirty="0" smtClean="0">
                <a:latin typeface="Arial" pitchFamily="34" charset="0"/>
                <a:cs typeface="Arial" pitchFamily="34" charset="0"/>
              </a:rPr>
              <a:t>10 V/cm y una rampa de tiempos de pulsos discontinua desde 25 hasta 3 </a:t>
            </a:r>
            <a:r>
              <a:rPr lang="es-ES" sz="3200" dirty="0" err="1" smtClean="0">
                <a:latin typeface="Arial" pitchFamily="34" charset="0"/>
                <a:cs typeface="Arial" pitchFamily="34" charset="0"/>
              </a:rPr>
              <a:t>seg</a:t>
            </a:r>
            <a:r>
              <a:rPr lang="es-ES" sz="3200" dirty="0" smtClean="0">
                <a:latin typeface="Arial" pitchFamily="34" charset="0"/>
                <a:cs typeface="Arial" pitchFamily="34" charset="0"/>
              </a:rPr>
              <a:t> con una duración total de 4 h 30 min. Finalmente el gel conteniendo las bandas de ADN fue teñido con Bromuro de </a:t>
            </a:r>
            <a:r>
              <a:rPr lang="es-ES" sz="3200" dirty="0" err="1" smtClean="0">
                <a:latin typeface="Arial" pitchFamily="34" charset="0"/>
                <a:cs typeface="Arial" pitchFamily="34" charset="0"/>
              </a:rPr>
              <a:t>etidio</a:t>
            </a:r>
            <a:r>
              <a:rPr lang="es-ES" sz="3200" dirty="0" smtClean="0">
                <a:latin typeface="Arial" pitchFamily="34" charset="0"/>
                <a:cs typeface="Arial" pitchFamily="34" charset="0"/>
              </a:rPr>
              <a:t>  0,5 </a:t>
            </a:r>
            <a:r>
              <a:rPr lang="es-ES" sz="3200" dirty="0" err="1" smtClean="0">
                <a:latin typeface="Arial" pitchFamily="34" charset="0"/>
                <a:cs typeface="Arial" pitchFamily="34" charset="0"/>
              </a:rPr>
              <a:t>μg</a:t>
            </a:r>
            <a:r>
              <a:rPr lang="es-ES" sz="3200" dirty="0" smtClean="0">
                <a:latin typeface="Arial" pitchFamily="34" charset="0"/>
                <a:cs typeface="Arial" pitchFamily="34" charset="0"/>
              </a:rPr>
              <a:t>/mL durante 30 min y fotografiado digitalmente.</a:t>
            </a:r>
          </a:p>
          <a:p>
            <a:pPr algn="just"/>
            <a:endParaRPr lang="es-ES" sz="2800" dirty="0">
              <a:latin typeface="Arial" pitchFamily="34" charset="0"/>
              <a:cs typeface="Arial" pitchFamily="34" charset="0"/>
            </a:endParaRPr>
          </a:p>
        </p:txBody>
      </p:sp>
      <p:sp>
        <p:nvSpPr>
          <p:cNvPr id="29" name="28 CuadroTexto"/>
          <p:cNvSpPr txBox="1"/>
          <p:nvPr/>
        </p:nvSpPr>
        <p:spPr>
          <a:xfrm>
            <a:off x="3000270" y="22031300"/>
            <a:ext cx="14359038" cy="3477875"/>
          </a:xfrm>
          <a:prstGeom prst="rect">
            <a:avLst/>
          </a:prstGeom>
          <a:noFill/>
        </p:spPr>
        <p:txBody>
          <a:bodyPr wrap="square" rtlCol="0">
            <a:spAutoFit/>
          </a:bodyPr>
          <a:lstStyle/>
          <a:p>
            <a:pPr algn="just"/>
            <a:r>
              <a:rPr lang="es-ES" sz="2800" b="1" dirty="0" smtClean="0">
                <a:latin typeface="Arial" pitchFamily="34" charset="0"/>
                <a:cs typeface="Arial" pitchFamily="34" charset="0"/>
              </a:rPr>
              <a:t>Procesamiento de los datos</a:t>
            </a:r>
            <a:r>
              <a:rPr lang="es-ES" sz="2800" dirty="0" smtClean="0">
                <a:latin typeface="Arial" pitchFamily="34" charset="0"/>
                <a:cs typeface="Arial" pitchFamily="34" charset="0"/>
              </a:rPr>
              <a:t>. </a:t>
            </a:r>
            <a:r>
              <a:rPr lang="es-ES" sz="3200" dirty="0" smtClean="0">
                <a:latin typeface="Arial" pitchFamily="34" charset="0"/>
                <a:cs typeface="Arial" pitchFamily="34" charset="0"/>
              </a:rPr>
              <a:t>Las fotos digitales de las corridas fueron  introducidas en el programa informático GuefastScan</a:t>
            </a:r>
            <a:r>
              <a:rPr lang="es-ES" sz="3200" baseline="30000" dirty="0" smtClean="0">
                <a:latin typeface="Arial" pitchFamily="34" charset="0"/>
                <a:cs typeface="Arial" pitchFamily="34" charset="0"/>
              </a:rPr>
              <a:t>2</a:t>
            </a:r>
            <a:r>
              <a:rPr lang="es-ES" sz="3200" dirty="0" smtClean="0">
                <a:latin typeface="Arial" pitchFamily="34" charset="0"/>
                <a:cs typeface="Arial" pitchFamily="34" charset="0"/>
              </a:rPr>
              <a:t> y sus perfiles moleculares fueron comparados mediante el coeficiente de similitud DICE</a:t>
            </a:r>
            <a:r>
              <a:rPr lang="es-ES" sz="3200" baseline="30000" dirty="0" smtClean="0">
                <a:latin typeface="Arial" pitchFamily="34" charset="0"/>
                <a:cs typeface="Arial" pitchFamily="34" charset="0"/>
              </a:rPr>
              <a:t>.</a:t>
            </a:r>
            <a:r>
              <a:rPr lang="es-ES" sz="3200" dirty="0" smtClean="0">
                <a:latin typeface="Arial" pitchFamily="34" charset="0"/>
                <a:cs typeface="Arial" pitchFamily="34" charset="0"/>
              </a:rPr>
              <a:t> .El agrupamiento de las diferentes muestras fue realizado utilizando el algoritmo UPGMA</a:t>
            </a:r>
            <a:r>
              <a:rPr lang="es-ES" sz="3200" baseline="30000" dirty="0" smtClean="0">
                <a:latin typeface="Arial" pitchFamily="34" charset="0"/>
                <a:cs typeface="Arial" pitchFamily="34" charset="0"/>
              </a:rPr>
              <a:t>23</a:t>
            </a:r>
            <a:r>
              <a:rPr lang="es-ES" sz="3200" dirty="0" smtClean="0">
                <a:latin typeface="Arial" pitchFamily="34" charset="0"/>
                <a:cs typeface="Arial" pitchFamily="34" charset="0"/>
              </a:rPr>
              <a:t> (“</a:t>
            </a:r>
            <a:r>
              <a:rPr lang="es-ES" sz="3200" dirty="0" err="1" smtClean="0">
                <a:latin typeface="Arial" pitchFamily="34" charset="0"/>
                <a:cs typeface="Arial" pitchFamily="34" charset="0"/>
              </a:rPr>
              <a:t>unweighed</a:t>
            </a:r>
            <a:r>
              <a:rPr lang="es-ES" sz="3200" dirty="0" smtClean="0">
                <a:latin typeface="Arial" pitchFamily="34" charset="0"/>
                <a:cs typeface="Arial" pitchFamily="34" charset="0"/>
              </a:rPr>
              <a:t> </a:t>
            </a:r>
            <a:r>
              <a:rPr lang="es-ES" sz="3200" dirty="0" err="1" smtClean="0">
                <a:latin typeface="Arial" pitchFamily="34" charset="0"/>
                <a:cs typeface="Arial" pitchFamily="34" charset="0"/>
              </a:rPr>
              <a:t>pair</a:t>
            </a:r>
            <a:r>
              <a:rPr lang="es-ES" sz="3200" dirty="0" smtClean="0">
                <a:latin typeface="Arial" pitchFamily="34" charset="0"/>
                <a:cs typeface="Arial" pitchFamily="34" charset="0"/>
              </a:rPr>
              <a:t> </a:t>
            </a:r>
            <a:r>
              <a:rPr lang="es-ES" sz="3200" dirty="0" err="1" smtClean="0">
                <a:latin typeface="Arial" pitchFamily="34" charset="0"/>
                <a:cs typeface="Arial" pitchFamily="34" charset="0"/>
              </a:rPr>
              <a:t>group</a:t>
            </a:r>
            <a:r>
              <a:rPr lang="es-ES" sz="3200" dirty="0" smtClean="0">
                <a:latin typeface="Arial" pitchFamily="34" charset="0"/>
                <a:cs typeface="Arial" pitchFamily="34" charset="0"/>
              </a:rPr>
              <a:t> </a:t>
            </a:r>
            <a:r>
              <a:rPr lang="es-ES" sz="3200" dirty="0" err="1" smtClean="0">
                <a:latin typeface="Arial" pitchFamily="34" charset="0"/>
                <a:cs typeface="Arial" pitchFamily="34" charset="0"/>
              </a:rPr>
              <a:t>matching</a:t>
            </a:r>
            <a:r>
              <a:rPr lang="es-ES" sz="3200" dirty="0" smtClean="0">
                <a:latin typeface="Arial" pitchFamily="34" charset="0"/>
                <a:cs typeface="Arial" pitchFamily="34" charset="0"/>
              </a:rPr>
              <a:t> análisis”) contenido en el programa </a:t>
            </a:r>
            <a:r>
              <a:rPr lang="es-ES" sz="3200" dirty="0" err="1" smtClean="0">
                <a:latin typeface="Arial" pitchFamily="34" charset="0"/>
                <a:cs typeface="Arial" pitchFamily="34" charset="0"/>
              </a:rPr>
              <a:t>GuefastScan</a:t>
            </a:r>
            <a:r>
              <a:rPr lang="es-ES" sz="3200" dirty="0" smtClean="0">
                <a:latin typeface="Arial" pitchFamily="34" charset="0"/>
                <a:cs typeface="Arial" pitchFamily="34" charset="0"/>
              </a:rPr>
              <a:t>.</a:t>
            </a:r>
          </a:p>
          <a:p>
            <a:endParaRPr lang="es-ES" sz="2800" dirty="0">
              <a:latin typeface="Arial" pitchFamily="34" charset="0"/>
              <a:cs typeface="Arial" pitchFamily="34" charset="0"/>
            </a:endParaRPr>
          </a:p>
        </p:txBody>
      </p:sp>
      <p:sp>
        <p:nvSpPr>
          <p:cNvPr id="30" name="29 Rectángulo"/>
          <p:cNvSpPr/>
          <p:nvPr/>
        </p:nvSpPr>
        <p:spPr>
          <a:xfrm>
            <a:off x="2857394" y="14958938"/>
            <a:ext cx="14359038" cy="2062103"/>
          </a:xfrm>
          <a:prstGeom prst="rect">
            <a:avLst/>
          </a:prstGeom>
        </p:spPr>
        <p:txBody>
          <a:bodyPr wrap="square">
            <a:spAutoFit/>
          </a:bodyPr>
          <a:lstStyle/>
          <a:p>
            <a:pPr algn="just"/>
            <a:r>
              <a:rPr lang="es-ES" sz="2800" b="1" dirty="0" smtClean="0">
                <a:latin typeface="Arial" pitchFamily="34" charset="0"/>
                <a:cs typeface="Arial" pitchFamily="34" charset="0"/>
              </a:rPr>
              <a:t>Seroagrupamiento de las muestras. </a:t>
            </a:r>
            <a:r>
              <a:rPr lang="es-ES" sz="3200" dirty="0" smtClean="0">
                <a:latin typeface="Arial" pitchFamily="34" charset="0"/>
                <a:cs typeface="Arial" pitchFamily="34" charset="0"/>
              </a:rPr>
              <a:t>Todos los cultivos fueron probados con el kit SLIDE Strepto Plus de la marca bioMerieux  para clasificar serológicamente a las cepas mediante aglutinación con antisueros específicos a </a:t>
            </a:r>
            <a:r>
              <a:rPr lang="es-ES" sz="3200" i="1" dirty="0" smtClean="0">
                <a:latin typeface="Arial" pitchFamily="34" charset="0"/>
                <a:cs typeface="Arial" pitchFamily="34" charset="0"/>
              </a:rPr>
              <a:t>Streptococcus</a:t>
            </a:r>
            <a:r>
              <a:rPr lang="es-ES" sz="3200" dirty="0" smtClean="0">
                <a:latin typeface="Arial" pitchFamily="34" charset="0"/>
                <a:cs typeface="Arial" pitchFamily="34" charset="0"/>
              </a:rPr>
              <a:t> de los grupos A, B, C, D y G de Lancefield.</a:t>
            </a:r>
            <a:endParaRPr lang="es-ES" sz="3200" dirty="0">
              <a:latin typeface="Arial" pitchFamily="34" charset="0"/>
              <a:cs typeface="Arial" pitchFamily="34" charset="0"/>
            </a:endParaRPr>
          </a:p>
        </p:txBody>
      </p:sp>
      <p:sp>
        <p:nvSpPr>
          <p:cNvPr id="34" name="33 CuadroTexto"/>
          <p:cNvSpPr txBox="1"/>
          <p:nvPr/>
        </p:nvSpPr>
        <p:spPr>
          <a:xfrm>
            <a:off x="3000270" y="25603200"/>
            <a:ext cx="13930409" cy="3600986"/>
          </a:xfrm>
          <a:prstGeom prst="rect">
            <a:avLst/>
          </a:prstGeom>
          <a:noFill/>
        </p:spPr>
        <p:txBody>
          <a:bodyPr wrap="square" rtlCol="0">
            <a:spAutoFit/>
          </a:bodyPr>
          <a:lstStyle/>
          <a:p>
            <a:pPr algn="just"/>
            <a:r>
              <a:rPr lang="es-ES" sz="3600" b="1" dirty="0" smtClean="0">
                <a:latin typeface="Arial" pitchFamily="34" charset="0"/>
                <a:cs typeface="Arial" pitchFamily="34" charset="0"/>
              </a:rPr>
              <a:t>Resultados</a:t>
            </a:r>
          </a:p>
          <a:p>
            <a:pPr algn="just"/>
            <a:endParaRPr lang="es-ES" sz="3600" b="1" dirty="0" smtClean="0">
              <a:latin typeface="Arial" pitchFamily="34" charset="0"/>
              <a:cs typeface="Arial" pitchFamily="34" charset="0"/>
            </a:endParaRPr>
          </a:p>
          <a:p>
            <a:pPr algn="just"/>
            <a:r>
              <a:rPr lang="es-ES" sz="3200" dirty="0" smtClean="0">
                <a:latin typeface="Arial" pitchFamily="34" charset="0"/>
                <a:cs typeface="Arial" pitchFamily="34" charset="0"/>
              </a:rPr>
              <a:t>La prueba serológica para la identificación de las diferentes cepas identificó a 8 muestras como pertenecientes al grupo A (6 pertenecientes al brote y las 2 controles) y a 6 muestras como pertenecientes al grupo C de Lancefield (Tabla 1).</a:t>
            </a:r>
          </a:p>
          <a:p>
            <a:pPr algn="just"/>
            <a:endParaRPr lang="es-ES" sz="2800" dirty="0">
              <a:latin typeface="Arial" pitchFamily="34" charset="0"/>
              <a:cs typeface="Arial" pitchFamily="34" charset="0"/>
            </a:endParaRPr>
          </a:p>
        </p:txBody>
      </p:sp>
      <p:graphicFrame>
        <p:nvGraphicFramePr>
          <p:cNvPr id="36" name="35 Tabla"/>
          <p:cNvGraphicFramePr>
            <a:graphicFrameLocks noGrp="1"/>
          </p:cNvGraphicFramePr>
          <p:nvPr/>
        </p:nvGraphicFramePr>
        <p:xfrm>
          <a:off x="2928832" y="32389810"/>
          <a:ext cx="13573220" cy="13779897"/>
        </p:xfrm>
        <a:graphic>
          <a:graphicData uri="http://schemas.openxmlformats.org/drawingml/2006/table">
            <a:tbl>
              <a:tblPr/>
              <a:tblGrid>
                <a:gridCol w="2040141"/>
                <a:gridCol w="3308132"/>
                <a:gridCol w="3308132"/>
                <a:gridCol w="2744160"/>
                <a:gridCol w="2172655"/>
              </a:tblGrid>
              <a:tr h="1715775">
                <a:tc>
                  <a:txBody>
                    <a:bodyPr/>
                    <a:lstStyle/>
                    <a:p>
                      <a:pPr algn="ctr">
                        <a:spcAft>
                          <a:spcPts val="0"/>
                        </a:spcAft>
                      </a:pPr>
                      <a:r>
                        <a:rPr lang="es-ES" sz="2800" dirty="0">
                          <a:latin typeface="Arial"/>
                          <a:ea typeface="Times New Roman"/>
                          <a:cs typeface="Times New Roman"/>
                        </a:rPr>
                        <a:t>Año</a:t>
                      </a:r>
                      <a:endParaRPr lang="es-ES" sz="28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dbl" algn="ctr">
                      <a:solidFill>
                        <a:srgbClr val="000000"/>
                      </a:solidFill>
                      <a:prstDash val="solid"/>
                      <a:round/>
                      <a:headEnd type="none" w="med" len="med"/>
                      <a:tailEnd type="none" w="med" len="med"/>
                    </a:lnB>
                  </a:tcPr>
                </a:tc>
                <a:tc>
                  <a:txBody>
                    <a:bodyPr/>
                    <a:lstStyle/>
                    <a:p>
                      <a:pPr algn="ctr">
                        <a:spcAft>
                          <a:spcPts val="0"/>
                        </a:spcAft>
                      </a:pPr>
                      <a:r>
                        <a:rPr lang="es-ES" sz="2800" dirty="0">
                          <a:latin typeface="Arial"/>
                          <a:ea typeface="Times New Roman"/>
                          <a:cs typeface="Times New Roman"/>
                        </a:rPr>
                        <a:t>mes</a:t>
                      </a:r>
                      <a:endParaRPr lang="es-ES" sz="28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dbl" algn="ctr">
                      <a:solidFill>
                        <a:srgbClr val="000000"/>
                      </a:solidFill>
                      <a:prstDash val="solid"/>
                      <a:round/>
                      <a:headEnd type="none" w="med" len="med"/>
                      <a:tailEnd type="none" w="med" len="med"/>
                    </a:lnB>
                  </a:tcPr>
                </a:tc>
                <a:tc>
                  <a:txBody>
                    <a:bodyPr/>
                    <a:lstStyle/>
                    <a:p>
                      <a:pPr algn="ctr">
                        <a:spcAft>
                          <a:spcPts val="0"/>
                        </a:spcAft>
                      </a:pPr>
                      <a:r>
                        <a:rPr lang="es-ES" sz="2800">
                          <a:latin typeface="Arial"/>
                          <a:ea typeface="Times New Roman"/>
                          <a:cs typeface="Times New Roman"/>
                        </a:rPr>
                        <a:t>Total Strep β hemolíticos bacitracina sensibles</a:t>
                      </a:r>
                      <a:endParaRPr lang="es-ES"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dbl" algn="ctr">
                      <a:solidFill>
                        <a:srgbClr val="000000"/>
                      </a:solidFill>
                      <a:prstDash val="solid"/>
                      <a:round/>
                      <a:headEnd type="none" w="med" len="med"/>
                      <a:tailEnd type="none" w="med" len="med"/>
                    </a:lnB>
                  </a:tcPr>
                </a:tc>
                <a:tc>
                  <a:txBody>
                    <a:bodyPr/>
                    <a:lstStyle/>
                    <a:p>
                      <a:pPr algn="ctr">
                        <a:spcAft>
                          <a:spcPts val="0"/>
                        </a:spcAft>
                      </a:pPr>
                      <a:r>
                        <a:rPr lang="es-ES" sz="2800">
                          <a:latin typeface="Arial"/>
                          <a:ea typeface="Times New Roman"/>
                          <a:cs typeface="Times New Roman"/>
                        </a:rPr>
                        <a:t>Cod. cepa seleccionada</a:t>
                      </a:r>
                      <a:endParaRPr lang="es-ES"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dbl" algn="ctr">
                      <a:solidFill>
                        <a:srgbClr val="000000"/>
                      </a:solidFill>
                      <a:prstDash val="solid"/>
                      <a:round/>
                      <a:headEnd type="none" w="med" len="med"/>
                      <a:tailEnd type="none" w="med" len="med"/>
                    </a:lnB>
                  </a:tcPr>
                </a:tc>
                <a:tc>
                  <a:txBody>
                    <a:bodyPr/>
                    <a:lstStyle/>
                    <a:p>
                      <a:pPr algn="ctr">
                        <a:spcAft>
                          <a:spcPts val="0"/>
                        </a:spcAft>
                      </a:pPr>
                      <a:r>
                        <a:rPr lang="es-ES" sz="2800">
                          <a:latin typeface="Arial"/>
                          <a:ea typeface="Times New Roman"/>
                          <a:cs typeface="Times New Roman"/>
                        </a:rPr>
                        <a:t>Prueba serológica</a:t>
                      </a:r>
                      <a:endParaRPr lang="es-ES"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dbl" algn="ctr">
                      <a:solidFill>
                        <a:srgbClr val="000000"/>
                      </a:solidFill>
                      <a:prstDash val="solid"/>
                      <a:round/>
                      <a:headEnd type="none" w="med" len="med"/>
                      <a:tailEnd type="none" w="med" len="med"/>
                    </a:lnB>
                  </a:tcPr>
                </a:tc>
              </a:tr>
              <a:tr h="861723">
                <a:tc>
                  <a:txBody>
                    <a:bodyPr/>
                    <a:lstStyle/>
                    <a:p>
                      <a:pPr algn="ctr">
                        <a:spcAft>
                          <a:spcPts val="0"/>
                        </a:spcAft>
                      </a:pPr>
                      <a:r>
                        <a:rPr lang="es-ES" sz="2800">
                          <a:latin typeface="Arial"/>
                          <a:ea typeface="Times New Roman"/>
                          <a:cs typeface="Times New Roman"/>
                        </a:rPr>
                        <a:t>2006</a:t>
                      </a:r>
                      <a:endParaRPr lang="es-ES"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2800">
                          <a:latin typeface="Arial"/>
                          <a:ea typeface="Times New Roman"/>
                          <a:cs typeface="Times New Roman"/>
                        </a:rPr>
                        <a:t>marzo</a:t>
                      </a:r>
                      <a:endParaRPr lang="es-ES"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2800" dirty="0">
                          <a:latin typeface="Arial"/>
                          <a:ea typeface="Times New Roman"/>
                          <a:cs typeface="Times New Roman"/>
                        </a:rPr>
                        <a:t>3</a:t>
                      </a:r>
                      <a:endParaRPr lang="es-ES" sz="28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2800">
                          <a:latin typeface="Arial"/>
                          <a:ea typeface="Times New Roman"/>
                          <a:cs typeface="Times New Roman"/>
                        </a:rPr>
                        <a:t>18/1 control</a:t>
                      </a:r>
                      <a:endParaRPr lang="es-ES"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2800">
                          <a:latin typeface="Arial"/>
                          <a:ea typeface="Times New Roman"/>
                          <a:cs typeface="Times New Roman"/>
                        </a:rPr>
                        <a:t>A</a:t>
                      </a:r>
                      <a:endParaRPr lang="es-ES"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61723">
                <a:tc>
                  <a:txBody>
                    <a:bodyPr/>
                    <a:lstStyle/>
                    <a:p>
                      <a:pPr algn="ctr">
                        <a:spcAft>
                          <a:spcPts val="0"/>
                        </a:spcAft>
                      </a:pPr>
                      <a:r>
                        <a:rPr lang="es-ES" sz="2800">
                          <a:latin typeface="Arial"/>
                          <a:ea typeface="Times New Roman"/>
                          <a:cs typeface="Times New Roman"/>
                        </a:rPr>
                        <a:t>2007</a:t>
                      </a:r>
                      <a:endParaRPr lang="es-ES"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2800">
                          <a:latin typeface="Arial"/>
                          <a:ea typeface="Times New Roman"/>
                          <a:cs typeface="Times New Roman"/>
                        </a:rPr>
                        <a:t>Enero</a:t>
                      </a:r>
                      <a:endParaRPr lang="es-ES"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2800">
                          <a:latin typeface="Arial"/>
                          <a:ea typeface="Times New Roman"/>
                          <a:cs typeface="Times New Roman"/>
                        </a:rPr>
                        <a:t>3</a:t>
                      </a:r>
                      <a:endParaRPr lang="es-ES"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2800">
                          <a:latin typeface="Arial"/>
                          <a:ea typeface="Times New Roman"/>
                          <a:cs typeface="Times New Roman"/>
                        </a:rPr>
                        <a:t>164/3 control</a:t>
                      </a:r>
                      <a:endParaRPr lang="es-ES"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2800">
                          <a:latin typeface="Arial"/>
                          <a:ea typeface="Times New Roman"/>
                          <a:cs typeface="Times New Roman"/>
                        </a:rPr>
                        <a:t>A</a:t>
                      </a:r>
                      <a:endParaRPr lang="es-ES"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61723">
                <a:tc rowSpan="12">
                  <a:txBody>
                    <a:bodyPr/>
                    <a:lstStyle/>
                    <a:p>
                      <a:pPr algn="ctr">
                        <a:spcAft>
                          <a:spcPts val="0"/>
                        </a:spcAft>
                      </a:pPr>
                      <a:r>
                        <a:rPr lang="es-ES" sz="2800">
                          <a:latin typeface="Arial"/>
                          <a:ea typeface="Times New Roman"/>
                          <a:cs typeface="Times New Roman"/>
                        </a:rPr>
                        <a:t>2008</a:t>
                      </a:r>
                      <a:endParaRPr lang="es-ES"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5">
                  <a:txBody>
                    <a:bodyPr/>
                    <a:lstStyle/>
                    <a:p>
                      <a:pPr algn="ctr">
                        <a:spcAft>
                          <a:spcPts val="0"/>
                        </a:spcAft>
                      </a:pPr>
                      <a:r>
                        <a:rPr lang="es-ES" sz="2800">
                          <a:latin typeface="Arial"/>
                          <a:ea typeface="Times New Roman"/>
                          <a:cs typeface="Times New Roman"/>
                        </a:rPr>
                        <a:t>Enero</a:t>
                      </a:r>
                      <a:endParaRPr lang="es-ES"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5">
                  <a:txBody>
                    <a:bodyPr/>
                    <a:lstStyle/>
                    <a:p>
                      <a:pPr algn="ctr">
                        <a:spcAft>
                          <a:spcPts val="0"/>
                        </a:spcAft>
                      </a:pPr>
                      <a:r>
                        <a:rPr lang="es-ES" sz="2800" dirty="0">
                          <a:latin typeface="Arial"/>
                          <a:ea typeface="Times New Roman"/>
                          <a:cs typeface="Times New Roman"/>
                        </a:rPr>
                        <a:t>28</a:t>
                      </a:r>
                      <a:endParaRPr lang="es-ES" sz="28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2800">
                          <a:latin typeface="Arial"/>
                          <a:ea typeface="Times New Roman"/>
                          <a:cs typeface="Times New Roman"/>
                        </a:rPr>
                        <a:t>35/1</a:t>
                      </a:r>
                      <a:endParaRPr lang="es-ES"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2800">
                          <a:latin typeface="Arial"/>
                          <a:ea typeface="Times New Roman"/>
                          <a:cs typeface="Times New Roman"/>
                        </a:rPr>
                        <a:t>A</a:t>
                      </a:r>
                      <a:endParaRPr lang="es-ES"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61723">
                <a:tc vMerge="1">
                  <a:txBody>
                    <a:bodyPr/>
                    <a:lstStyle/>
                    <a:p>
                      <a:endParaRPr lang="es-ES"/>
                    </a:p>
                  </a:txBody>
                  <a:tcPr/>
                </a:tc>
                <a:tc vMerge="1">
                  <a:txBody>
                    <a:bodyPr/>
                    <a:lstStyle/>
                    <a:p>
                      <a:endParaRPr lang="es-ES"/>
                    </a:p>
                  </a:txBody>
                  <a:tcPr/>
                </a:tc>
                <a:tc vMerge="1">
                  <a:txBody>
                    <a:bodyPr/>
                    <a:lstStyle/>
                    <a:p>
                      <a:endParaRPr lang="es-ES"/>
                    </a:p>
                  </a:txBody>
                  <a:tcPr/>
                </a:tc>
                <a:tc>
                  <a:txBody>
                    <a:bodyPr/>
                    <a:lstStyle/>
                    <a:p>
                      <a:pPr algn="ctr">
                        <a:spcAft>
                          <a:spcPts val="0"/>
                        </a:spcAft>
                      </a:pPr>
                      <a:r>
                        <a:rPr lang="es-ES" sz="2800">
                          <a:latin typeface="Arial"/>
                          <a:ea typeface="Times New Roman"/>
                          <a:cs typeface="Times New Roman"/>
                        </a:rPr>
                        <a:t>33/1</a:t>
                      </a:r>
                      <a:endParaRPr lang="es-ES"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2800">
                          <a:latin typeface="Arial"/>
                          <a:ea typeface="Times New Roman"/>
                          <a:cs typeface="Times New Roman"/>
                        </a:rPr>
                        <a:t>A</a:t>
                      </a:r>
                      <a:endParaRPr lang="es-ES"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61723">
                <a:tc vMerge="1">
                  <a:txBody>
                    <a:bodyPr/>
                    <a:lstStyle/>
                    <a:p>
                      <a:endParaRPr lang="es-ES"/>
                    </a:p>
                  </a:txBody>
                  <a:tcPr/>
                </a:tc>
                <a:tc vMerge="1">
                  <a:txBody>
                    <a:bodyPr/>
                    <a:lstStyle/>
                    <a:p>
                      <a:endParaRPr lang="es-ES"/>
                    </a:p>
                  </a:txBody>
                  <a:tcPr/>
                </a:tc>
                <a:tc vMerge="1">
                  <a:txBody>
                    <a:bodyPr/>
                    <a:lstStyle/>
                    <a:p>
                      <a:endParaRPr lang="es-ES"/>
                    </a:p>
                  </a:txBody>
                  <a:tcPr/>
                </a:tc>
                <a:tc>
                  <a:txBody>
                    <a:bodyPr/>
                    <a:lstStyle/>
                    <a:p>
                      <a:pPr algn="ctr">
                        <a:spcAft>
                          <a:spcPts val="0"/>
                        </a:spcAft>
                      </a:pPr>
                      <a:r>
                        <a:rPr lang="es-ES" sz="2800">
                          <a:latin typeface="Arial"/>
                          <a:ea typeface="Times New Roman"/>
                          <a:cs typeface="Times New Roman"/>
                        </a:rPr>
                        <a:t>135/1</a:t>
                      </a:r>
                      <a:endParaRPr lang="es-ES"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2800">
                          <a:latin typeface="Arial"/>
                          <a:ea typeface="Times New Roman"/>
                          <a:cs typeface="Times New Roman"/>
                        </a:rPr>
                        <a:t>C</a:t>
                      </a:r>
                      <a:endParaRPr lang="es-ES"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61723">
                <a:tc vMerge="1">
                  <a:txBody>
                    <a:bodyPr/>
                    <a:lstStyle/>
                    <a:p>
                      <a:endParaRPr lang="es-ES"/>
                    </a:p>
                  </a:txBody>
                  <a:tcPr/>
                </a:tc>
                <a:tc vMerge="1">
                  <a:txBody>
                    <a:bodyPr/>
                    <a:lstStyle/>
                    <a:p>
                      <a:endParaRPr lang="es-ES"/>
                    </a:p>
                  </a:txBody>
                  <a:tcPr/>
                </a:tc>
                <a:tc vMerge="1">
                  <a:txBody>
                    <a:bodyPr/>
                    <a:lstStyle/>
                    <a:p>
                      <a:endParaRPr lang="es-ES"/>
                    </a:p>
                  </a:txBody>
                  <a:tcPr/>
                </a:tc>
                <a:tc>
                  <a:txBody>
                    <a:bodyPr/>
                    <a:lstStyle/>
                    <a:p>
                      <a:pPr algn="ctr">
                        <a:spcAft>
                          <a:spcPts val="0"/>
                        </a:spcAft>
                      </a:pPr>
                      <a:r>
                        <a:rPr lang="es-ES" sz="2800">
                          <a:latin typeface="Arial"/>
                          <a:ea typeface="Times New Roman"/>
                          <a:cs typeface="Times New Roman"/>
                        </a:rPr>
                        <a:t>89/1</a:t>
                      </a:r>
                      <a:endParaRPr lang="es-ES"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2800">
                          <a:latin typeface="Arial"/>
                          <a:ea typeface="Times New Roman"/>
                          <a:cs typeface="Times New Roman"/>
                        </a:rPr>
                        <a:t>C</a:t>
                      </a:r>
                      <a:endParaRPr lang="es-ES"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61723">
                <a:tc vMerge="1">
                  <a:txBody>
                    <a:bodyPr/>
                    <a:lstStyle/>
                    <a:p>
                      <a:endParaRPr lang="es-ES"/>
                    </a:p>
                  </a:txBody>
                  <a:tcPr/>
                </a:tc>
                <a:tc vMerge="1">
                  <a:txBody>
                    <a:bodyPr/>
                    <a:lstStyle/>
                    <a:p>
                      <a:endParaRPr lang="es-ES"/>
                    </a:p>
                  </a:txBody>
                  <a:tcPr/>
                </a:tc>
                <a:tc vMerge="1">
                  <a:txBody>
                    <a:bodyPr/>
                    <a:lstStyle/>
                    <a:p>
                      <a:endParaRPr lang="es-ES"/>
                    </a:p>
                  </a:txBody>
                  <a:tcPr/>
                </a:tc>
                <a:tc>
                  <a:txBody>
                    <a:bodyPr/>
                    <a:lstStyle/>
                    <a:p>
                      <a:pPr algn="ctr">
                        <a:spcAft>
                          <a:spcPts val="0"/>
                        </a:spcAft>
                      </a:pPr>
                      <a:r>
                        <a:rPr lang="es-ES" sz="2800">
                          <a:latin typeface="Arial"/>
                          <a:ea typeface="Times New Roman"/>
                          <a:cs typeface="Times New Roman"/>
                        </a:rPr>
                        <a:t>146/1</a:t>
                      </a:r>
                      <a:endParaRPr lang="es-ES"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2800">
                          <a:latin typeface="Arial"/>
                          <a:ea typeface="Times New Roman"/>
                          <a:cs typeface="Times New Roman"/>
                        </a:rPr>
                        <a:t>C</a:t>
                      </a:r>
                      <a:endParaRPr lang="es-ES"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61723">
                <a:tc vMerge="1">
                  <a:txBody>
                    <a:bodyPr/>
                    <a:lstStyle/>
                    <a:p>
                      <a:endParaRPr lang="es-ES"/>
                    </a:p>
                  </a:txBody>
                  <a:tcPr/>
                </a:tc>
                <a:tc rowSpan="2">
                  <a:txBody>
                    <a:bodyPr/>
                    <a:lstStyle/>
                    <a:p>
                      <a:pPr algn="ctr">
                        <a:spcAft>
                          <a:spcPts val="0"/>
                        </a:spcAft>
                      </a:pPr>
                      <a:r>
                        <a:rPr lang="es-ES" sz="2800" dirty="0">
                          <a:latin typeface="Arial"/>
                          <a:ea typeface="Times New Roman"/>
                          <a:cs typeface="Times New Roman"/>
                        </a:rPr>
                        <a:t>Febrero</a:t>
                      </a:r>
                      <a:endParaRPr lang="es-ES" sz="28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spcAft>
                          <a:spcPts val="0"/>
                        </a:spcAft>
                      </a:pPr>
                      <a:r>
                        <a:rPr lang="es-ES" sz="2800">
                          <a:latin typeface="Arial"/>
                          <a:ea typeface="Times New Roman"/>
                          <a:cs typeface="Times New Roman"/>
                        </a:rPr>
                        <a:t>11</a:t>
                      </a:r>
                      <a:endParaRPr lang="es-ES"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2800">
                          <a:latin typeface="Arial"/>
                          <a:ea typeface="Times New Roman"/>
                          <a:cs typeface="Times New Roman"/>
                        </a:rPr>
                        <a:t>5/2</a:t>
                      </a:r>
                      <a:endParaRPr lang="es-ES"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2800">
                          <a:latin typeface="Arial"/>
                          <a:ea typeface="Times New Roman"/>
                          <a:cs typeface="Times New Roman"/>
                        </a:rPr>
                        <a:t>C</a:t>
                      </a:r>
                      <a:endParaRPr lang="es-ES"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61723">
                <a:tc vMerge="1">
                  <a:txBody>
                    <a:bodyPr/>
                    <a:lstStyle/>
                    <a:p>
                      <a:endParaRPr lang="es-ES"/>
                    </a:p>
                  </a:txBody>
                  <a:tcPr/>
                </a:tc>
                <a:tc vMerge="1">
                  <a:txBody>
                    <a:bodyPr/>
                    <a:lstStyle/>
                    <a:p>
                      <a:endParaRPr lang="es-ES"/>
                    </a:p>
                  </a:txBody>
                  <a:tcPr/>
                </a:tc>
                <a:tc vMerge="1">
                  <a:txBody>
                    <a:bodyPr/>
                    <a:lstStyle/>
                    <a:p>
                      <a:endParaRPr lang="es-ES"/>
                    </a:p>
                  </a:txBody>
                  <a:tcPr/>
                </a:tc>
                <a:tc>
                  <a:txBody>
                    <a:bodyPr/>
                    <a:lstStyle/>
                    <a:p>
                      <a:pPr algn="ctr">
                        <a:spcAft>
                          <a:spcPts val="0"/>
                        </a:spcAft>
                      </a:pPr>
                      <a:r>
                        <a:rPr lang="es-ES" sz="2800">
                          <a:latin typeface="Arial"/>
                          <a:ea typeface="Times New Roman"/>
                          <a:cs typeface="Times New Roman"/>
                        </a:rPr>
                        <a:t>38/2</a:t>
                      </a:r>
                      <a:endParaRPr lang="es-ES"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2800">
                          <a:latin typeface="Arial"/>
                          <a:ea typeface="Times New Roman"/>
                          <a:cs typeface="Times New Roman"/>
                        </a:rPr>
                        <a:t>C</a:t>
                      </a:r>
                      <a:endParaRPr lang="es-ES"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61723">
                <a:tc vMerge="1">
                  <a:txBody>
                    <a:bodyPr/>
                    <a:lstStyle/>
                    <a:p>
                      <a:endParaRPr lang="es-ES"/>
                    </a:p>
                  </a:txBody>
                  <a:tcPr/>
                </a:tc>
                <a:tc rowSpan="5">
                  <a:txBody>
                    <a:bodyPr/>
                    <a:lstStyle/>
                    <a:p>
                      <a:pPr algn="ctr">
                        <a:spcAft>
                          <a:spcPts val="0"/>
                        </a:spcAft>
                      </a:pPr>
                      <a:r>
                        <a:rPr lang="es-ES" sz="2800">
                          <a:latin typeface="Arial"/>
                          <a:ea typeface="Times New Roman"/>
                          <a:cs typeface="Times New Roman"/>
                        </a:rPr>
                        <a:t>Marzo</a:t>
                      </a:r>
                      <a:endParaRPr lang="es-ES"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5">
                  <a:txBody>
                    <a:bodyPr/>
                    <a:lstStyle/>
                    <a:p>
                      <a:pPr algn="ctr">
                        <a:spcAft>
                          <a:spcPts val="0"/>
                        </a:spcAft>
                      </a:pPr>
                      <a:r>
                        <a:rPr lang="es-ES" sz="2800">
                          <a:latin typeface="Arial"/>
                          <a:ea typeface="Times New Roman"/>
                          <a:cs typeface="Times New Roman"/>
                        </a:rPr>
                        <a:t>18</a:t>
                      </a:r>
                      <a:endParaRPr lang="es-ES"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2800">
                          <a:latin typeface="Arial"/>
                          <a:ea typeface="Times New Roman"/>
                          <a:cs typeface="Times New Roman"/>
                        </a:rPr>
                        <a:t>210/3</a:t>
                      </a:r>
                      <a:endParaRPr lang="es-ES"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2800">
                          <a:latin typeface="Arial"/>
                          <a:ea typeface="Times New Roman"/>
                          <a:cs typeface="Times New Roman"/>
                        </a:rPr>
                        <a:t>C</a:t>
                      </a:r>
                      <a:endParaRPr lang="es-ES"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61723">
                <a:tc vMerge="1">
                  <a:txBody>
                    <a:bodyPr/>
                    <a:lstStyle/>
                    <a:p>
                      <a:endParaRPr lang="es-ES"/>
                    </a:p>
                  </a:txBody>
                  <a:tcPr/>
                </a:tc>
                <a:tc vMerge="1">
                  <a:txBody>
                    <a:bodyPr/>
                    <a:lstStyle/>
                    <a:p>
                      <a:endParaRPr lang="es-ES"/>
                    </a:p>
                  </a:txBody>
                  <a:tcPr/>
                </a:tc>
                <a:tc vMerge="1">
                  <a:txBody>
                    <a:bodyPr/>
                    <a:lstStyle/>
                    <a:p>
                      <a:endParaRPr lang="es-ES"/>
                    </a:p>
                  </a:txBody>
                  <a:tcPr/>
                </a:tc>
                <a:tc>
                  <a:txBody>
                    <a:bodyPr/>
                    <a:lstStyle/>
                    <a:p>
                      <a:pPr algn="ctr">
                        <a:spcAft>
                          <a:spcPts val="0"/>
                        </a:spcAft>
                      </a:pPr>
                      <a:r>
                        <a:rPr lang="es-ES" sz="2800">
                          <a:latin typeface="Arial"/>
                          <a:ea typeface="Times New Roman"/>
                          <a:cs typeface="Times New Roman"/>
                        </a:rPr>
                        <a:t>165/3</a:t>
                      </a:r>
                      <a:endParaRPr lang="es-ES"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2800">
                          <a:latin typeface="Arial"/>
                          <a:ea typeface="Times New Roman"/>
                          <a:cs typeface="Times New Roman"/>
                        </a:rPr>
                        <a:t>A</a:t>
                      </a:r>
                      <a:endParaRPr lang="es-ES"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61723">
                <a:tc vMerge="1">
                  <a:txBody>
                    <a:bodyPr/>
                    <a:lstStyle/>
                    <a:p>
                      <a:endParaRPr lang="es-ES"/>
                    </a:p>
                  </a:txBody>
                  <a:tcPr/>
                </a:tc>
                <a:tc vMerge="1">
                  <a:txBody>
                    <a:bodyPr/>
                    <a:lstStyle/>
                    <a:p>
                      <a:endParaRPr lang="es-ES"/>
                    </a:p>
                  </a:txBody>
                  <a:tcPr/>
                </a:tc>
                <a:tc vMerge="1">
                  <a:txBody>
                    <a:bodyPr/>
                    <a:lstStyle/>
                    <a:p>
                      <a:endParaRPr lang="es-ES"/>
                    </a:p>
                  </a:txBody>
                  <a:tcPr/>
                </a:tc>
                <a:tc>
                  <a:txBody>
                    <a:bodyPr/>
                    <a:lstStyle/>
                    <a:p>
                      <a:pPr algn="ctr">
                        <a:spcAft>
                          <a:spcPts val="0"/>
                        </a:spcAft>
                      </a:pPr>
                      <a:r>
                        <a:rPr lang="es-ES" sz="2800">
                          <a:latin typeface="Arial"/>
                          <a:ea typeface="Times New Roman"/>
                          <a:cs typeface="Times New Roman"/>
                        </a:rPr>
                        <a:t>150/3</a:t>
                      </a:r>
                      <a:endParaRPr lang="es-ES"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2800">
                          <a:latin typeface="Arial"/>
                          <a:ea typeface="Times New Roman"/>
                          <a:cs typeface="Times New Roman"/>
                        </a:rPr>
                        <a:t>A</a:t>
                      </a:r>
                      <a:endParaRPr lang="es-ES"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61723">
                <a:tc vMerge="1">
                  <a:txBody>
                    <a:bodyPr/>
                    <a:lstStyle/>
                    <a:p>
                      <a:endParaRPr lang="es-ES"/>
                    </a:p>
                  </a:txBody>
                  <a:tcPr/>
                </a:tc>
                <a:tc vMerge="1">
                  <a:txBody>
                    <a:bodyPr/>
                    <a:lstStyle/>
                    <a:p>
                      <a:endParaRPr lang="es-ES"/>
                    </a:p>
                  </a:txBody>
                  <a:tcPr/>
                </a:tc>
                <a:tc vMerge="1">
                  <a:txBody>
                    <a:bodyPr/>
                    <a:lstStyle/>
                    <a:p>
                      <a:endParaRPr lang="es-ES"/>
                    </a:p>
                  </a:txBody>
                  <a:tcPr/>
                </a:tc>
                <a:tc>
                  <a:txBody>
                    <a:bodyPr/>
                    <a:lstStyle/>
                    <a:p>
                      <a:pPr algn="ctr">
                        <a:spcAft>
                          <a:spcPts val="0"/>
                        </a:spcAft>
                      </a:pPr>
                      <a:r>
                        <a:rPr lang="es-ES" sz="2800">
                          <a:latin typeface="Arial"/>
                          <a:ea typeface="Times New Roman"/>
                          <a:cs typeface="Times New Roman"/>
                        </a:rPr>
                        <a:t>46/3</a:t>
                      </a:r>
                      <a:endParaRPr lang="es-ES"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2800">
                          <a:latin typeface="Arial"/>
                          <a:ea typeface="Times New Roman"/>
                          <a:cs typeface="Times New Roman"/>
                        </a:rPr>
                        <a:t>A</a:t>
                      </a:r>
                      <a:endParaRPr lang="es-ES"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61723">
                <a:tc vMerge="1">
                  <a:txBody>
                    <a:bodyPr/>
                    <a:lstStyle/>
                    <a:p>
                      <a:endParaRPr lang="es-ES"/>
                    </a:p>
                  </a:txBody>
                  <a:tcPr/>
                </a:tc>
                <a:tc vMerge="1">
                  <a:txBody>
                    <a:bodyPr/>
                    <a:lstStyle/>
                    <a:p>
                      <a:endParaRPr lang="es-ES"/>
                    </a:p>
                  </a:txBody>
                  <a:tcPr/>
                </a:tc>
                <a:tc vMerge="1">
                  <a:txBody>
                    <a:bodyPr/>
                    <a:lstStyle/>
                    <a:p>
                      <a:endParaRPr lang="es-ES"/>
                    </a:p>
                  </a:txBody>
                  <a:tcPr/>
                </a:tc>
                <a:tc>
                  <a:txBody>
                    <a:bodyPr/>
                    <a:lstStyle/>
                    <a:p>
                      <a:pPr algn="ctr">
                        <a:spcAft>
                          <a:spcPts val="0"/>
                        </a:spcAft>
                      </a:pPr>
                      <a:r>
                        <a:rPr lang="es-ES" sz="2800">
                          <a:latin typeface="Arial"/>
                          <a:ea typeface="Times New Roman"/>
                          <a:cs typeface="Times New Roman"/>
                        </a:rPr>
                        <a:t>47/3</a:t>
                      </a:r>
                      <a:endParaRPr lang="es-ES"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2800" dirty="0">
                          <a:latin typeface="Arial"/>
                          <a:ea typeface="Times New Roman"/>
                          <a:cs typeface="Times New Roman"/>
                        </a:rPr>
                        <a:t>A</a:t>
                      </a:r>
                      <a:endParaRPr lang="es-ES" sz="28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8" name="37 CuadroTexto"/>
          <p:cNvSpPr txBox="1"/>
          <p:nvPr/>
        </p:nvSpPr>
        <p:spPr>
          <a:xfrm>
            <a:off x="18430878" y="4171800"/>
            <a:ext cx="13501781" cy="2000548"/>
          </a:xfrm>
          <a:prstGeom prst="rect">
            <a:avLst/>
          </a:prstGeom>
          <a:noFill/>
        </p:spPr>
        <p:txBody>
          <a:bodyPr wrap="square" rtlCol="0">
            <a:spAutoFit/>
          </a:bodyPr>
          <a:lstStyle/>
          <a:p>
            <a:pPr algn="just"/>
            <a:r>
              <a:rPr lang="es-ES" sz="2800" b="1" dirty="0" smtClean="0">
                <a:latin typeface="Arial" pitchFamily="34" charset="0"/>
                <a:cs typeface="Arial" pitchFamily="34" charset="0"/>
              </a:rPr>
              <a:t>Tipificación de Strepto Beta Hemolítico mediante ECP. </a:t>
            </a:r>
            <a:r>
              <a:rPr lang="es-ES" sz="3200" dirty="0" smtClean="0">
                <a:latin typeface="Arial" pitchFamily="34" charset="0"/>
                <a:cs typeface="Arial" pitchFamily="34" charset="0"/>
              </a:rPr>
              <a:t>La restricción con Sma I del ADN bacteriano generó patrones con 7 bandas para los </a:t>
            </a:r>
            <a:r>
              <a:rPr lang="es-ES" sz="3200" i="1" dirty="0" smtClean="0">
                <a:latin typeface="Arial" pitchFamily="34" charset="0"/>
                <a:cs typeface="Arial" pitchFamily="34" charset="0"/>
              </a:rPr>
              <a:t>Streptococcus</a:t>
            </a:r>
            <a:r>
              <a:rPr lang="es-ES" sz="3200" dirty="0" smtClean="0">
                <a:latin typeface="Arial" pitchFamily="34" charset="0"/>
                <a:cs typeface="Arial" pitchFamily="34" charset="0"/>
              </a:rPr>
              <a:t> A  y 6 bandas para los </a:t>
            </a:r>
            <a:r>
              <a:rPr lang="es-ES" sz="3200" i="1" dirty="0" smtClean="0">
                <a:latin typeface="Arial" pitchFamily="34" charset="0"/>
                <a:cs typeface="Arial" pitchFamily="34" charset="0"/>
              </a:rPr>
              <a:t>Streptococcus</a:t>
            </a:r>
            <a:r>
              <a:rPr lang="es-ES" sz="3200" dirty="0" smtClean="0">
                <a:latin typeface="Arial" pitchFamily="34" charset="0"/>
                <a:cs typeface="Arial" pitchFamily="34" charset="0"/>
              </a:rPr>
              <a:t> C. </a:t>
            </a:r>
          </a:p>
          <a:p>
            <a:pPr algn="just"/>
            <a:endParaRPr lang="es-ES" sz="2800" dirty="0">
              <a:latin typeface="Arial" pitchFamily="34" charset="0"/>
              <a:cs typeface="Arial" pitchFamily="34" charset="0"/>
            </a:endParaRPr>
          </a:p>
        </p:txBody>
      </p:sp>
      <p:pic>
        <p:nvPicPr>
          <p:cNvPr id="1043" name="Picture 19"/>
          <p:cNvPicPr>
            <a:picLocks noChangeAspect="1" noChangeArrowheads="1"/>
          </p:cNvPicPr>
          <p:nvPr/>
        </p:nvPicPr>
        <p:blipFill>
          <a:blip r:embed="rId2"/>
          <a:srcRect/>
          <a:stretch>
            <a:fillRect/>
          </a:stretch>
        </p:blipFill>
        <p:spPr bwMode="auto">
          <a:xfrm>
            <a:off x="19859638" y="6815006"/>
            <a:ext cx="12215898" cy="8501122"/>
          </a:xfrm>
          <a:prstGeom prst="rect">
            <a:avLst/>
          </a:prstGeom>
          <a:solidFill>
            <a:srgbClr val="FFFFFF"/>
          </a:solidFill>
          <a:ln w="9525">
            <a:noFill/>
            <a:miter lim="800000"/>
            <a:headEnd/>
            <a:tailEnd/>
          </a:ln>
        </p:spPr>
      </p:pic>
      <p:sp>
        <p:nvSpPr>
          <p:cNvPr id="1044" name="Rectangle 20"/>
          <p:cNvSpPr>
            <a:spLocks noChangeArrowheads="1"/>
          </p:cNvSpPr>
          <p:nvPr/>
        </p:nvSpPr>
        <p:spPr bwMode="auto">
          <a:xfrm>
            <a:off x="19002382" y="15673318"/>
            <a:ext cx="13358906" cy="5509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ES" sz="32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Fig. 1</a:t>
            </a:r>
            <a:r>
              <a:rPr kumimoji="0" lang="es-ES" sz="3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Patrón de bandas de fragmentos de </a:t>
            </a:r>
            <a:r>
              <a:rPr kumimoji="0" lang="es-ES" sz="3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macrorrestricción</a:t>
            </a:r>
            <a:r>
              <a:rPr kumimoji="0" lang="es-ES" sz="3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con Sma I del ADN de 6 aislados clínicos de </a:t>
            </a:r>
            <a:r>
              <a:rPr kumimoji="0" lang="es-ES" sz="32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Streptococcus</a:t>
            </a:r>
            <a:r>
              <a:rPr kumimoji="0" lang="es-ES" sz="3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beta hemolíticos obtenido con tratamiento </a:t>
            </a:r>
            <a:r>
              <a:rPr kumimoji="0" lang="es-ES" sz="3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semi</a:t>
            </a:r>
            <a:r>
              <a:rPr kumimoji="0" lang="es-ES" sz="3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no enzimático de las células.</a:t>
            </a:r>
            <a:endParaRPr kumimoji="0" lang="es-ES" sz="32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sz="3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Condiciones de electroforesis: Gel de agarosa 1.5%, 0.5X de tampón TBE, rampas de tiempos de pulsos discontinua desde 25 hasta 3 </a:t>
            </a:r>
            <a:r>
              <a:rPr kumimoji="0" lang="es-ES" sz="3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seg</a:t>
            </a:r>
            <a:r>
              <a:rPr kumimoji="0" lang="es-ES" sz="3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con una duración total de 4 h 30 min a 10 V/cm y 20ºC en cámara de electroforesis </a:t>
            </a:r>
            <a:r>
              <a:rPr kumimoji="0" lang="es-ES" sz="3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miniCHEF</a:t>
            </a:r>
            <a:r>
              <a:rPr kumimoji="0" lang="es-ES" sz="3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endParaRPr kumimoji="0" lang="es-ES" sz="32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sz="3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Carriles 1, 5 y 7 </a:t>
            </a:r>
            <a:r>
              <a:rPr kumimoji="0" lang="es-ES" sz="32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Streptococcus</a:t>
            </a:r>
            <a:r>
              <a:rPr kumimoji="0" lang="es-ES" sz="3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grupo C (cepas 5/2, 146/1, 38/2); carril 2, control de auto digestión de la cepa 150/3); carriles 3, 6 y 8  </a:t>
            </a:r>
            <a:r>
              <a:rPr kumimoji="0" lang="es-ES" sz="32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Streptococcus</a:t>
            </a:r>
            <a:r>
              <a:rPr kumimoji="0" lang="es-ES" sz="3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s-ES" sz="32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pyogenes</a:t>
            </a:r>
            <a:r>
              <a:rPr kumimoji="0" lang="es-ES" sz="3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(cepas 150/3, 35/1, 165/3); carril 9, marcador de peso molecular </a:t>
            </a:r>
            <a:r>
              <a:rPr kumimoji="0" lang="es-ES" sz="3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phago</a:t>
            </a:r>
            <a:r>
              <a:rPr kumimoji="0" lang="es-ES" sz="3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lambda (Sigma).</a:t>
            </a:r>
            <a:endParaRPr kumimoji="0" lang="es-ES" sz="3200" b="0" i="0" u="none" strike="noStrike" cap="none" normalizeH="0" baseline="0" dirty="0" smtClean="0">
              <a:ln>
                <a:noFill/>
              </a:ln>
              <a:solidFill>
                <a:schemeClr val="tx1"/>
              </a:solidFill>
              <a:effectLst/>
              <a:latin typeface="Arial" pitchFamily="34" charset="0"/>
            </a:endParaRPr>
          </a:p>
        </p:txBody>
      </p:sp>
      <p:sp>
        <p:nvSpPr>
          <p:cNvPr id="1045" name="Rectangle 21"/>
          <p:cNvSpPr>
            <a:spLocks noChangeArrowheads="1"/>
          </p:cNvSpPr>
          <p:nvPr/>
        </p:nvSpPr>
        <p:spPr bwMode="auto">
          <a:xfrm>
            <a:off x="19002382" y="21531234"/>
            <a:ext cx="13216030"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ES" sz="3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Para analizar la relación </a:t>
            </a:r>
            <a:r>
              <a:rPr kumimoji="0" lang="es-ES" sz="3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clonal</a:t>
            </a:r>
            <a:r>
              <a:rPr kumimoji="0" lang="es-ES" sz="3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entre los aislados mediante el uso de Sma I y los patrones obtenidos mediante electroforesis de campos pulsados, se generó un </a:t>
            </a:r>
            <a:r>
              <a:rPr kumimoji="0" lang="es-ES" sz="3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dendrograma</a:t>
            </a:r>
            <a:r>
              <a:rPr kumimoji="0" lang="es-ES" sz="3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Se formaron 2 </a:t>
            </a:r>
            <a:r>
              <a:rPr kumimoji="0" lang="es-ES" sz="3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clusters</a:t>
            </a:r>
            <a:r>
              <a:rPr kumimoji="0" lang="es-ES" sz="3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distintivos (grupo 1 y grupo 2) con 9 de las 12 cepas provenientes del brote, con un coeficiente de similitud de 100 % cada uno. De los 8 aislados de </a:t>
            </a:r>
            <a:r>
              <a:rPr kumimoji="0" lang="es-ES" sz="32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Streptococcus</a:t>
            </a:r>
            <a:r>
              <a:rPr kumimoji="0" lang="es-ES" sz="3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del grupo A analizados, 3 compartían el mismo patrón (Figura 1, líneas 3, 6 y 8) conformando el grupo 2 (Figura 2), los 5 aislados restantes, incluyendo a los 2 controles de los años 2006 y 2007, diferían de este grupo y eran además diferentes entre sí. Los 6 aislados de </a:t>
            </a:r>
            <a:r>
              <a:rPr kumimoji="0" lang="es-ES" sz="32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Streptococcus</a:t>
            </a:r>
            <a:r>
              <a:rPr kumimoji="0" lang="es-ES" sz="3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del grupo C mostraron un patrón único (Figura 1, líneas 1, 5 y 7) para todas las muestras, conformando el grupo 1 (Figura 2).</a:t>
            </a:r>
            <a:endParaRPr kumimoji="0" lang="es-ES" sz="3200" b="0" i="0" u="none" strike="noStrike" cap="none" normalizeH="0" baseline="0" dirty="0" smtClean="0">
              <a:ln>
                <a:noFill/>
              </a:ln>
              <a:solidFill>
                <a:schemeClr val="tx1"/>
              </a:solidFill>
              <a:effectLst/>
              <a:latin typeface="Arial" pitchFamily="34" charset="0"/>
            </a:endParaRPr>
          </a:p>
        </p:txBody>
      </p:sp>
      <p:pic>
        <p:nvPicPr>
          <p:cNvPr id="1046" name="Picture 22"/>
          <p:cNvPicPr>
            <a:picLocks noChangeAspect="1" noChangeArrowheads="1"/>
          </p:cNvPicPr>
          <p:nvPr/>
        </p:nvPicPr>
        <p:blipFill>
          <a:blip r:embed="rId3"/>
          <a:srcRect/>
          <a:stretch>
            <a:fillRect/>
          </a:stretch>
        </p:blipFill>
        <p:spPr bwMode="auto">
          <a:xfrm>
            <a:off x="19145258" y="27889216"/>
            <a:ext cx="13573220" cy="12211834"/>
          </a:xfrm>
          <a:prstGeom prst="rect">
            <a:avLst/>
          </a:prstGeom>
          <a:solidFill>
            <a:srgbClr val="FFFFFF"/>
          </a:solidFill>
          <a:ln w="9525">
            <a:noFill/>
            <a:miter lim="800000"/>
            <a:headEnd/>
            <a:tailEnd/>
          </a:ln>
        </p:spPr>
      </p:pic>
      <p:sp>
        <p:nvSpPr>
          <p:cNvPr id="1047" name="Rectangle 23"/>
          <p:cNvSpPr>
            <a:spLocks noChangeArrowheads="1"/>
          </p:cNvSpPr>
          <p:nvPr/>
        </p:nvSpPr>
        <p:spPr bwMode="auto">
          <a:xfrm>
            <a:off x="19502448" y="40462304"/>
            <a:ext cx="12930278" cy="181588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ES" sz="28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Fig. 2.</a:t>
            </a:r>
            <a:r>
              <a:rPr kumimoji="0" lang="es-ES"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s-ES" sz="28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Dendrograma</a:t>
            </a:r>
            <a:r>
              <a:rPr kumimoji="0" lang="es-ES"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de aislados clínicos de </a:t>
            </a:r>
            <a:r>
              <a:rPr kumimoji="0" lang="es-ES" sz="28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Streptococcus</a:t>
            </a:r>
            <a:r>
              <a:rPr kumimoji="0" lang="es-ES"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beta hemolítico obtenidos en el laboratorio de microbiología del Hospital Pediátrico Juan Manuel Márquez. El </a:t>
            </a:r>
            <a:r>
              <a:rPr kumimoji="0" lang="es-ES" sz="28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dendrograma</a:t>
            </a:r>
            <a:r>
              <a:rPr kumimoji="0" lang="es-ES"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fue construido con el software </a:t>
            </a:r>
            <a:r>
              <a:rPr kumimoji="0" lang="es-ES" sz="28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Guefast</a:t>
            </a:r>
            <a:r>
              <a:rPr kumimoji="0" lang="es-ES"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s-ES" sz="28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Scan</a:t>
            </a:r>
            <a:r>
              <a:rPr kumimoji="0" lang="es-ES"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utilizando el algoritmo UPGMA con los coeficientes de similitud DICE</a:t>
            </a:r>
            <a:endParaRPr kumimoji="0" lang="es-ES" sz="2800" b="0" i="0" u="none" strike="noStrike" cap="none" normalizeH="0" baseline="0" dirty="0" smtClean="0">
              <a:ln>
                <a:noFill/>
              </a:ln>
              <a:solidFill>
                <a:schemeClr val="tx1"/>
              </a:solidFill>
              <a:effectLst/>
              <a:latin typeface="Arial" pitchFamily="34" charset="0"/>
            </a:endParaRPr>
          </a:p>
        </p:txBody>
      </p:sp>
      <p:sp>
        <p:nvSpPr>
          <p:cNvPr id="1049" name="Rectangle 25"/>
          <p:cNvSpPr>
            <a:spLocks noChangeArrowheads="1"/>
          </p:cNvSpPr>
          <p:nvPr/>
        </p:nvSpPr>
        <p:spPr bwMode="auto">
          <a:xfrm>
            <a:off x="19359572" y="42391130"/>
            <a:ext cx="13216030" cy="458587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ES" sz="36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Discusión </a:t>
            </a:r>
          </a:p>
          <a:p>
            <a:pPr marL="0" marR="0" lvl="0" indent="0" algn="just" defTabSz="914400" rtl="0" eaLnBrk="1" fontAlgn="base" latinLnBrk="0" hangingPunct="1">
              <a:lnSpc>
                <a:spcPct val="100000"/>
              </a:lnSpc>
              <a:spcBef>
                <a:spcPct val="0"/>
              </a:spcBef>
              <a:spcAft>
                <a:spcPct val="0"/>
              </a:spcAft>
              <a:buClrTx/>
              <a:buSzTx/>
              <a:buFontTx/>
              <a:buNone/>
              <a:tabLst/>
            </a:pPr>
            <a:r>
              <a:rPr kumimoji="0" lang="es-ES" sz="3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Los dos grupos identificados en la muestra estudiada son parentales muy distantes (2 % de similitud). La diferencia encontrada se justifica por pertenecer ambos a grupos de Lancefield diferentes (</a:t>
            </a:r>
            <a:r>
              <a:rPr kumimoji="0" lang="es-ES" sz="32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Streptococcus</a:t>
            </a:r>
            <a:r>
              <a:rPr kumimoji="0" lang="es-ES" sz="3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grupos A y C).  Las otras 3 cepas del grupo A, no coincidentes entre ellas o con los controles, ni con los grupos 1 y 2 se debieron posiblemente a casos aislados ocasionados por  cepas que  estaban circulando en esa población  antes del brote, sumándose a la estadística del brote.</a:t>
            </a:r>
            <a:endParaRPr kumimoji="0" lang="es-ES" sz="3200" b="0" i="0" u="none" strike="noStrike" cap="none" normalizeH="0" baseline="0" dirty="0" smtClean="0">
              <a:ln>
                <a:noFill/>
              </a:ln>
              <a:solidFill>
                <a:schemeClr val="tx1"/>
              </a:solidFill>
              <a:effectLst/>
              <a:latin typeface="Arial" pitchFamily="34" charset="0"/>
            </a:endParaRPr>
          </a:p>
        </p:txBody>
      </p:sp>
      <p:sp>
        <p:nvSpPr>
          <p:cNvPr id="1050" name="Rectangle 26"/>
          <p:cNvSpPr>
            <a:spLocks noChangeArrowheads="1"/>
          </p:cNvSpPr>
          <p:nvPr/>
        </p:nvSpPr>
        <p:spPr bwMode="auto">
          <a:xfrm>
            <a:off x="2285890" y="47320352"/>
            <a:ext cx="30075398" cy="163121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ES" sz="3600" b="1" i="0" u="none" strike="noStrike" cap="none" normalizeH="0" baseline="0" dirty="0" smtClean="0">
                <a:ln>
                  <a:noFill/>
                </a:ln>
                <a:solidFill>
                  <a:schemeClr val="tx1"/>
                </a:solidFill>
                <a:effectLst/>
                <a:latin typeface="Arial" pitchFamily="34" charset="0"/>
                <a:ea typeface="Calibri" pitchFamily="34" charset="0"/>
                <a:cs typeface="Arial" pitchFamily="34" charset="0"/>
              </a:rPr>
              <a:t>Conclusiones</a:t>
            </a:r>
          </a:p>
          <a:p>
            <a:pPr marL="0" marR="0" lvl="0" indent="0" algn="just" defTabSz="914400" rtl="0" eaLnBrk="1" fontAlgn="base" latinLnBrk="0" hangingPunct="1">
              <a:lnSpc>
                <a:spcPct val="100000"/>
              </a:lnSpc>
              <a:spcBef>
                <a:spcPct val="0"/>
              </a:spcBef>
              <a:spcAft>
                <a:spcPct val="0"/>
              </a:spcAft>
              <a:buClrTx/>
              <a:buSzTx/>
              <a:buFontTx/>
              <a:buNone/>
              <a:tabLst/>
            </a:pPr>
            <a:r>
              <a:rPr kumimoji="0" lang="es-ES" sz="3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Los resultados obtenidos demuestran la utilidad que pudiera tener la sub tipificación  de aislados mediante electroforesis de campos pulsantes durante un brote o una re emergencia facilitando el  control epidemiológico, la localización de la fuente y la toma de decisiones cuando esta fuera necesaria</a:t>
            </a:r>
            <a:endParaRPr kumimoji="0" lang="es-ES"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1051" name="Rectangle 27"/>
          <p:cNvSpPr>
            <a:spLocks noChangeArrowheads="1"/>
          </p:cNvSpPr>
          <p:nvPr/>
        </p:nvSpPr>
        <p:spPr bwMode="auto">
          <a:xfrm>
            <a:off x="2928832" y="29675166"/>
            <a:ext cx="13787534" cy="206210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ES" sz="32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Tabla 1</a:t>
            </a:r>
            <a:r>
              <a:rPr kumimoji="0" lang="es-ES" sz="3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Frecuencia de aparición de </a:t>
            </a:r>
            <a:r>
              <a:rPr kumimoji="0" lang="es-ES" sz="32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Streptococcus</a:t>
            </a:r>
            <a:r>
              <a:rPr kumimoji="0" lang="es-ES" sz="3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beta hemolíticos sensibles a </a:t>
            </a:r>
            <a:r>
              <a:rPr kumimoji="0" lang="es-ES" sz="3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bacitracina</a:t>
            </a:r>
            <a:r>
              <a:rPr kumimoji="0" lang="es-ES" sz="3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en los meses de enero a marzo  de 2006-2008 en el Hospital Pediátrico Juan M. Márquez. Clasificación por grupos según prueba serológica.</a:t>
            </a:r>
            <a:endParaRPr kumimoji="0" lang="es-ES" sz="3200" b="0" i="0" u="none" strike="noStrike" cap="none" normalizeH="0" baseline="0" dirty="0" smtClean="0">
              <a:ln>
                <a:noFill/>
              </a:ln>
              <a:solidFill>
                <a:schemeClr val="tx1"/>
              </a:solidFill>
              <a:effectLst/>
              <a:latin typeface="Arial" pitchFamily="34" charset="0"/>
            </a:endParaRPr>
          </a:p>
        </p:txBody>
      </p:sp>
      <p:cxnSp>
        <p:nvCxnSpPr>
          <p:cNvPr id="50" name="49 Conector recto"/>
          <p:cNvCxnSpPr/>
          <p:nvPr/>
        </p:nvCxnSpPr>
        <p:spPr>
          <a:xfrm>
            <a:off x="19359572" y="6386378"/>
            <a:ext cx="1321603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54" name="53 Conector recto"/>
          <p:cNvCxnSpPr/>
          <p:nvPr/>
        </p:nvCxnSpPr>
        <p:spPr>
          <a:xfrm rot="5400000">
            <a:off x="28110727" y="10851253"/>
            <a:ext cx="9001188" cy="71438"/>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55 Conector recto"/>
          <p:cNvCxnSpPr/>
          <p:nvPr/>
        </p:nvCxnSpPr>
        <p:spPr>
          <a:xfrm rot="5400000">
            <a:off x="14787540" y="10958410"/>
            <a:ext cx="9144064"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58" name="57 Conector recto"/>
          <p:cNvCxnSpPr/>
          <p:nvPr/>
        </p:nvCxnSpPr>
        <p:spPr>
          <a:xfrm>
            <a:off x="19431010" y="15530442"/>
            <a:ext cx="13144592"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66" name="65 Conector recto"/>
          <p:cNvCxnSpPr/>
          <p:nvPr/>
        </p:nvCxnSpPr>
        <p:spPr>
          <a:xfrm rot="5400000">
            <a:off x="26503372" y="34032884"/>
            <a:ext cx="12430212"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70" name="69 Conector recto"/>
          <p:cNvCxnSpPr/>
          <p:nvPr/>
        </p:nvCxnSpPr>
        <p:spPr>
          <a:xfrm rot="16200000" flipH="1">
            <a:off x="12965871" y="33997165"/>
            <a:ext cx="12287336" cy="71438"/>
          </a:xfrm>
          <a:prstGeom prst="line">
            <a:avLst/>
          </a:prstGeom>
        </p:spPr>
        <p:style>
          <a:lnRef idx="1">
            <a:schemeClr val="accent1"/>
          </a:lnRef>
          <a:fillRef idx="0">
            <a:schemeClr val="accent1"/>
          </a:fillRef>
          <a:effectRef idx="0">
            <a:schemeClr val="accent1"/>
          </a:effectRef>
          <a:fontRef idx="minor">
            <a:schemeClr val="tx1"/>
          </a:fontRef>
        </p:style>
      </p:cxnSp>
      <p:cxnSp>
        <p:nvCxnSpPr>
          <p:cNvPr id="72" name="71 Conector recto"/>
          <p:cNvCxnSpPr/>
          <p:nvPr/>
        </p:nvCxnSpPr>
        <p:spPr>
          <a:xfrm>
            <a:off x="19216696" y="40176552"/>
            <a:ext cx="13430344"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73 Conector recto"/>
          <p:cNvCxnSpPr/>
          <p:nvPr/>
        </p:nvCxnSpPr>
        <p:spPr>
          <a:xfrm flipV="1">
            <a:off x="19145258" y="27817778"/>
            <a:ext cx="13501782" cy="7143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icin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ci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ci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477</TotalTime>
  <Words>1080</Words>
  <PresentationFormat>Personalizado</PresentationFormat>
  <Paragraphs>75</Paragraphs>
  <Slides>1</Slides>
  <Notes>0</Notes>
  <HiddenSlides>0</HiddenSlides>
  <MMClips>0</MMClips>
  <ScaleCrop>false</ScaleCrop>
  <HeadingPairs>
    <vt:vector size="4" baseType="variant">
      <vt:variant>
        <vt:lpstr>Tema</vt:lpstr>
      </vt:variant>
      <vt:variant>
        <vt:i4>1</vt:i4>
      </vt:variant>
      <vt:variant>
        <vt:lpstr>Títulos de diapositiva</vt:lpstr>
      </vt:variant>
      <vt:variant>
        <vt:i4>1</vt:i4>
      </vt:variant>
    </vt:vector>
  </HeadingPairs>
  <TitlesOfParts>
    <vt:vector size="2" baseType="lpstr">
      <vt:lpstr>Tema de Office</vt:lpstr>
      <vt:lpstr> GENOTIPOS DE CEPAS DE STREPTOCOCCUS BETA HEMOLÍTICOS AISLADOS DURANTE UN BROTE DE FARINGITIS EN NIÑOS.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GENOTIPOS DE CEPAS DE STREPTOCOCCUS BETA HEMOLÍTICOS AISLADOS DURANTE UN BROTE DE FARINGITIS EN NIÑOS. </dc:title>
  <cp:lastModifiedBy>Esperanza Niubo</cp:lastModifiedBy>
  <cp:revision>35</cp:revision>
  <dcterms:modified xsi:type="dcterms:W3CDTF">2014-10-06T14:09:51Z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SE Mode">
    <vt:lpwstr>student</vt:lpwstr>
  </property>
  <property fmtid="{D5CDD505-2E9C-101B-9397-08002B2CF9AE}" pid="3" name="SE DAP Default">
    <vt:lpwstr>NODEFAULTDAP</vt:lpwstr>
  </property>
  <property fmtid="{D5CDD505-2E9C-101B-9397-08002B2CF9AE}" pid="4" name="SE DAP">
    <vt:lpwstr>[ContentDir]\Student\MS\Templates\Science Project\Science Project.xml</vt:lpwstr>
  </property>
  <property fmtid="{D5CDD505-2E9C-101B-9397-08002B2CF9AE}" pid="5" name="SE DAP Check Values">
    <vt:lpwstr>0</vt:lpwstr>
  </property>
</Properties>
</file>